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82" r:id="rId3"/>
    <p:sldId id="460" r:id="rId4"/>
    <p:sldId id="487" r:id="rId5"/>
    <p:sldId id="488" r:id="rId6"/>
    <p:sldId id="489" r:id="rId7"/>
    <p:sldId id="490" r:id="rId8"/>
    <p:sldId id="491" r:id="rId9"/>
    <p:sldId id="492" r:id="rId10"/>
    <p:sldId id="495" r:id="rId11"/>
    <p:sldId id="493" r:id="rId12"/>
    <p:sldId id="494" r:id="rId13"/>
    <p:sldId id="278"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87"/>
            <p14:sldId id="488"/>
            <p14:sldId id="489"/>
            <p14:sldId id="490"/>
            <p14:sldId id="491"/>
            <p14:sldId id="492"/>
            <p14:sldId id="495"/>
            <p14:sldId id="493"/>
            <p14:sldId id="494"/>
            <p14:sldId id="278"/>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34" autoAdjust="0"/>
    <p:restoredTop sz="94622" autoAdjust="0"/>
  </p:normalViewPr>
  <p:slideViewPr>
    <p:cSldViewPr>
      <p:cViewPr varScale="1">
        <p:scale>
          <a:sx n="107" d="100"/>
          <a:sy n="107" d="100"/>
        </p:scale>
        <p:origin x="-96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0.wmf"/><Relationship Id="rId4"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When is a subset a subspace?</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When is a subset a subspace?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When is a subset a subspace?</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When is a subset a subspace?</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When is a subset a subspace?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When is a subset a subspace?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When is a subset a subspace?</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wav"/><Relationship Id="rId7" Type="http://schemas.openxmlformats.org/officeDocument/2006/relationships/image" Target="../media/image11.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audio" Target="../media/media4.wav"/></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5.wav"/><Relationship Id="rId7" Type="http://schemas.openxmlformats.org/officeDocument/2006/relationships/image" Target="../media/image12.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4.wmf"/><Relationship Id="rId5" Type="http://schemas.openxmlformats.org/officeDocument/2006/relationships/slideLayout" Target="../slideLayouts/slideLayout2.xml"/><Relationship Id="rId10" Type="http://schemas.openxmlformats.org/officeDocument/2006/relationships/oleObject" Target="../embeddings/oleObject6.bin"/><Relationship Id="rId4" Type="http://schemas.openxmlformats.org/officeDocument/2006/relationships/audio" Target="../media/media5.wav"/><Relationship Id="rId9" Type="http://schemas.openxmlformats.org/officeDocument/2006/relationships/image" Target="../media/image13.wmf"/></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wav"/><Relationship Id="rId7" Type="http://schemas.openxmlformats.org/officeDocument/2006/relationships/image" Target="../media/image15.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slideLayout" Target="../slideLayouts/slideLayout2.xml"/><Relationship Id="rId4" Type="http://schemas.openxmlformats.org/officeDocument/2006/relationships/audio" Target="../media/media6.wav"/></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9.wmf"/><Relationship Id="rId3" Type="http://schemas.microsoft.com/office/2007/relationships/media" Target="../media/media7.wav"/><Relationship Id="rId7" Type="http://schemas.openxmlformats.org/officeDocument/2006/relationships/image" Target="../media/image16.wmf"/><Relationship Id="rId12" Type="http://schemas.openxmlformats.org/officeDocument/2006/relationships/oleObject" Target="../embeddings/oleObject11.bin"/><Relationship Id="rId2" Type="http://schemas.openxmlformats.org/officeDocument/2006/relationships/tags" Target="../tags/tag5.xml"/><Relationship Id="rId16"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image" Target="../media/image18.wmf"/><Relationship Id="rId5" Type="http://schemas.openxmlformats.org/officeDocument/2006/relationships/slideLayout" Target="../slideLayouts/slideLayout2.xml"/><Relationship Id="rId15" Type="http://schemas.openxmlformats.org/officeDocument/2006/relationships/image" Target="../media/image20.wmf"/><Relationship Id="rId10" Type="http://schemas.openxmlformats.org/officeDocument/2006/relationships/oleObject" Target="../embeddings/oleObject10.bin"/><Relationship Id="rId4" Type="http://schemas.openxmlformats.org/officeDocument/2006/relationships/audio" Target="../media/media7.wav"/><Relationship Id="rId9" Type="http://schemas.openxmlformats.org/officeDocument/2006/relationships/image" Target="../media/image17.wmf"/><Relationship Id="rId14" Type="http://schemas.openxmlformats.org/officeDocument/2006/relationships/oleObject" Target="../embeddings/oleObject12.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4.bin"/><Relationship Id="rId3" Type="http://schemas.microsoft.com/office/2007/relationships/media" Target="../media/media8.wav"/><Relationship Id="rId7" Type="http://schemas.openxmlformats.org/officeDocument/2006/relationships/image" Target="../media/image21.wm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8.wav"/><Relationship Id="rId9" Type="http://schemas.openxmlformats.org/officeDocument/2006/relationships/image" Target="../media/image22.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9.wav"/><Relationship Id="rId7" Type="http://schemas.openxmlformats.org/officeDocument/2006/relationships/image" Target="../media/image23.wmf"/><Relationship Id="rId12" Type="http://schemas.openxmlformats.org/officeDocument/2006/relationships/image" Target="../media/image8.pn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15.bin"/><Relationship Id="rId11" Type="http://schemas.openxmlformats.org/officeDocument/2006/relationships/image" Target="../media/image25.wmf"/><Relationship Id="rId5" Type="http://schemas.openxmlformats.org/officeDocument/2006/relationships/slideLayout" Target="../slideLayouts/slideLayout2.xml"/><Relationship Id="rId10" Type="http://schemas.openxmlformats.org/officeDocument/2006/relationships/oleObject" Target="../embeddings/oleObject17.bin"/><Relationship Id="rId4" Type="http://schemas.openxmlformats.org/officeDocument/2006/relationships/audio" Target="../media/media9.wav"/><Relationship Id="rId9" Type="http://schemas.openxmlformats.org/officeDocument/2006/relationships/image" Target="../media/image2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3.3 Examples of subspaces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841"/>
    </mc:Choice>
    <mc:Fallback>
      <p:transition spd="slow" advTm="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signals</a:t>
            </a:r>
            <a:endParaRPr lang="en-CA" dirty="0"/>
          </a:p>
        </p:txBody>
      </p:sp>
      <p:sp>
        <p:nvSpPr>
          <p:cNvPr id="3" name="Content Placeholder 2"/>
          <p:cNvSpPr>
            <a:spLocks noGrp="1"/>
          </p:cNvSpPr>
          <p:nvPr>
            <p:ph idx="1"/>
          </p:nvPr>
        </p:nvSpPr>
        <p:spPr>
          <a:xfrm>
            <a:off x="457200" y="1600200"/>
            <a:ext cx="8001000" cy="4525963"/>
          </a:xfrm>
        </p:spPr>
        <p:txBody>
          <a:bodyPr/>
          <a:lstStyle/>
          <a:p>
            <a:r>
              <a:rPr lang="en-US" dirty="0" smtClean="0"/>
              <a:t>Question:</a:t>
            </a:r>
            <a:endParaRPr lang="en-CA" dirty="0"/>
          </a:p>
          <a:p>
            <a:pPr lvl="1"/>
            <a:r>
              <a:rPr lang="en-US" dirty="0" smtClean="0"/>
              <a:t>A discrete signal </a:t>
            </a:r>
            <a:r>
              <a:rPr lang="en-US" i="1" dirty="0" smtClean="0">
                <a:latin typeface="Times New Roman" panose="02020603050405020304" pitchFamily="18" charset="0"/>
              </a:rPr>
              <a:t>x</a:t>
            </a:r>
            <a:r>
              <a:rPr lang="en-US" dirty="0" smtClean="0"/>
              <a:t> is </a:t>
            </a:r>
            <a:r>
              <a:rPr lang="en-US" i="1" dirty="0" smtClean="0"/>
              <a:t>eventually zero</a:t>
            </a:r>
            <a:r>
              <a:rPr lang="en-US" dirty="0" smtClean="0"/>
              <a:t> if there is a </a:t>
            </a:r>
            <a:r>
              <a:rPr lang="en-US" i="1" dirty="0" smtClean="0">
                <a:latin typeface="Times New Roman" panose="02020603050405020304" pitchFamily="18" charset="0"/>
              </a:rPr>
              <a:t>K</a:t>
            </a:r>
            <a:r>
              <a:rPr lang="en-US" dirty="0" smtClean="0"/>
              <a:t> such that </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i="1" dirty="0" smtClean="0">
                <a:latin typeface="Times New Roman" panose="02020603050405020304" pitchFamily="18" charset="0"/>
              </a:rPr>
              <a:t>k</a:t>
            </a:r>
            <a:r>
              <a:rPr lang="en-US" dirty="0" smtClean="0">
                <a:latin typeface="Times New Roman" panose="02020603050405020304" pitchFamily="18" charset="0"/>
              </a:rPr>
              <a:t>] = 0</a:t>
            </a:r>
            <a:r>
              <a:rPr lang="en-US" dirty="0" smtClean="0"/>
              <a:t> whenever </a:t>
            </a:r>
            <a:r>
              <a:rPr lang="en-US" i="1" dirty="0" smtClean="0">
                <a:latin typeface="Times New Roman" panose="02020603050405020304" pitchFamily="18" charset="0"/>
              </a:rPr>
              <a:t>k </a:t>
            </a:r>
            <a:r>
              <a:rPr lang="en-CA" dirty="0" smtClean="0">
                <a:latin typeface="Times New Roman" panose="02020603050405020304" pitchFamily="18" charset="0"/>
              </a:rPr>
              <a:t>&gt; </a:t>
            </a:r>
            <a:r>
              <a:rPr lang="en-CA" i="1" dirty="0" smtClean="0">
                <a:latin typeface="Times New Roman" panose="02020603050405020304" pitchFamily="18" charset="0"/>
              </a:rPr>
              <a:t>K</a:t>
            </a:r>
            <a:endParaRPr lang="en-US" dirty="0" smtClean="0">
              <a:latin typeface="Times New Roman" panose="02020603050405020304" pitchFamily="18" charset="0"/>
            </a:endParaRPr>
          </a:p>
          <a:p>
            <a:pPr lvl="1"/>
            <a:r>
              <a:rPr lang="en-US" dirty="0" smtClean="0"/>
              <a:t>Is this a subspace of the vector space of all discrete signals?</a:t>
            </a:r>
          </a:p>
          <a:p>
            <a:pPr lvl="2"/>
            <a:r>
              <a:rPr lang="en-US" dirty="0" smtClean="0"/>
              <a:t>Given </a:t>
            </a:r>
            <a:r>
              <a:rPr lang="en-US" i="1" dirty="0" smtClean="0">
                <a:latin typeface="Times New Roman" panose="02020603050405020304" pitchFamily="18" charset="0"/>
              </a:rPr>
              <a:t>x</a:t>
            </a:r>
            <a:r>
              <a:rPr lang="en-US" dirty="0" smtClean="0"/>
              <a:t> as above, if </a:t>
            </a:r>
            <a:r>
              <a:rPr lang="en-US" i="1" dirty="0">
                <a:latin typeface="Times New Roman" panose="02020603050405020304" pitchFamily="18" charset="0"/>
              </a:rPr>
              <a:t>k </a:t>
            </a:r>
            <a:r>
              <a:rPr lang="en-CA" dirty="0" smtClean="0">
                <a:latin typeface="Times New Roman" panose="02020603050405020304" pitchFamily="18" charset="0"/>
              </a:rPr>
              <a:t>&gt; </a:t>
            </a:r>
            <a:r>
              <a:rPr lang="en-CA" i="1" dirty="0">
                <a:latin typeface="Times New Roman" panose="02020603050405020304" pitchFamily="18" charset="0"/>
              </a:rPr>
              <a:t>K</a:t>
            </a:r>
            <a:r>
              <a:rPr lang="en-US" dirty="0" smtClean="0"/>
              <a:t> then </a:t>
            </a:r>
            <a:r>
              <a:rPr lang="en-US" dirty="0" smtClean="0">
                <a:latin typeface="Times New Roman" panose="02020603050405020304" pitchFamily="18" charset="0"/>
              </a:rPr>
              <a:t>(</a:t>
            </a:r>
            <a:r>
              <a:rPr lang="en-US" i="1" dirty="0">
                <a:latin typeface="Symbol" panose="05050102010706020507" pitchFamily="18" charset="2"/>
              </a:rPr>
              <a:t>a </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i="1" dirty="0" smtClean="0">
                <a:latin typeface="Times New Roman" panose="02020603050405020304" pitchFamily="18" charset="0"/>
              </a:rPr>
              <a:t>k</a:t>
            </a:r>
            <a:r>
              <a:rPr lang="en-US" dirty="0" smtClean="0">
                <a:latin typeface="Times New Roman" panose="02020603050405020304" pitchFamily="18" charset="0"/>
              </a:rPr>
              <a:t>] = </a:t>
            </a:r>
            <a:r>
              <a:rPr lang="en-US" i="1" dirty="0">
                <a:latin typeface="Symbol" panose="05050102010706020507" pitchFamily="18" charset="2"/>
              </a:rPr>
              <a:t>a</a:t>
            </a: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i="1" dirty="0" smtClean="0">
                <a:latin typeface="Times New Roman" panose="02020603050405020304" pitchFamily="18" charset="0"/>
              </a:rPr>
              <a:t>k</a:t>
            </a:r>
            <a:r>
              <a:rPr lang="en-US" dirty="0" smtClean="0">
                <a:latin typeface="Times New Roman" panose="02020603050405020304" pitchFamily="18" charset="0"/>
              </a:rPr>
              <a:t>] = </a:t>
            </a:r>
            <a:r>
              <a:rPr lang="en-US" i="1" dirty="0">
                <a:latin typeface="Symbol" panose="05050102010706020507" pitchFamily="18" charset="2"/>
              </a:rPr>
              <a:t>a </a:t>
            </a:r>
            <a:r>
              <a:rPr lang="en-US" dirty="0" smtClean="0">
                <a:latin typeface="Times New Roman" panose="02020603050405020304" pitchFamily="18" charset="0"/>
              </a:rPr>
              <a:t>·0</a:t>
            </a:r>
            <a:endParaRPr lang="en-US" dirty="0" smtClean="0"/>
          </a:p>
          <a:p>
            <a:pPr lvl="3"/>
            <a:r>
              <a:rPr lang="en-US" dirty="0" smtClean="0"/>
              <a:t>Thus </a:t>
            </a:r>
            <a:r>
              <a:rPr lang="en-US" i="1" dirty="0">
                <a:latin typeface="Symbol" panose="05050102010706020507" pitchFamily="18" charset="2"/>
              </a:rPr>
              <a:t>a </a:t>
            </a:r>
            <a:r>
              <a:rPr lang="en-US" i="1" dirty="0">
                <a:latin typeface="Times New Roman" panose="02020603050405020304" pitchFamily="18" charset="0"/>
              </a:rPr>
              <a:t>x</a:t>
            </a:r>
            <a:r>
              <a:rPr lang="en-US" dirty="0" smtClean="0"/>
              <a:t> is also eventually zero </a:t>
            </a:r>
          </a:p>
          <a:p>
            <a:pPr lvl="2"/>
            <a:r>
              <a:rPr lang="en-US" dirty="0" smtClean="0"/>
              <a:t>Given</a:t>
            </a: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dirty="0" smtClean="0"/>
              <a:t> and </a:t>
            </a:r>
            <a:r>
              <a:rPr lang="en-US" i="1" dirty="0" smtClean="0">
                <a:latin typeface="Times New Roman" panose="02020603050405020304" pitchFamily="18" charset="0"/>
              </a:rPr>
              <a:t>y</a:t>
            </a:r>
            <a:r>
              <a:rPr lang="en-US" dirty="0" smtClean="0"/>
              <a:t>, if these discrete signals are eventually zero,</a:t>
            </a:r>
            <a:br>
              <a:rPr lang="en-US" dirty="0" smtClean="0"/>
            </a:br>
            <a:r>
              <a:rPr lang="en-US" dirty="0" smtClean="0"/>
              <a:t>    there are </a:t>
            </a:r>
            <a:r>
              <a:rPr lang="en-US" i="1" dirty="0" err="1" smtClean="0">
                <a:latin typeface="Times New Roman" panose="02020603050405020304" pitchFamily="18" charset="0"/>
              </a:rPr>
              <a:t>K</a:t>
            </a:r>
            <a:r>
              <a:rPr lang="en-US" i="1" baseline="-25000" dirty="0" err="1" smtClean="0">
                <a:latin typeface="Times New Roman" panose="02020603050405020304" pitchFamily="18" charset="0"/>
              </a:rPr>
              <a:t>x</a:t>
            </a:r>
            <a:r>
              <a:rPr lang="en-US" dirty="0" smtClean="0"/>
              <a:t> and </a:t>
            </a:r>
            <a:r>
              <a:rPr lang="en-US" i="1" dirty="0" err="1" smtClean="0">
                <a:latin typeface="Times New Roman" panose="02020603050405020304" pitchFamily="18" charset="0"/>
              </a:rPr>
              <a:t>K</a:t>
            </a:r>
            <a:r>
              <a:rPr lang="en-US" i="1" baseline="-25000" dirty="0" err="1" smtClean="0">
                <a:latin typeface="Times New Roman" panose="02020603050405020304" pitchFamily="18" charset="0"/>
              </a:rPr>
              <a:t>y</a:t>
            </a:r>
            <a:r>
              <a:rPr lang="en-US" i="1" dirty="0" smtClean="0"/>
              <a:t> </a:t>
            </a:r>
            <a:r>
              <a:rPr lang="en-US" dirty="0" smtClean="0"/>
              <a:t>such that	</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i="1" dirty="0" smtClean="0">
                <a:latin typeface="Times New Roman" panose="02020603050405020304" pitchFamily="18" charset="0"/>
              </a:rPr>
              <a:t>k</a:t>
            </a:r>
            <a:r>
              <a:rPr lang="en-US" dirty="0">
                <a:latin typeface="Times New Roman" panose="02020603050405020304" pitchFamily="18" charset="0"/>
              </a:rPr>
              <a:t>] = 0</a:t>
            </a:r>
            <a:r>
              <a:rPr lang="en-US" dirty="0"/>
              <a:t> whenever </a:t>
            </a:r>
            <a:r>
              <a:rPr lang="en-US" i="1" dirty="0">
                <a:latin typeface="Times New Roman" panose="02020603050405020304" pitchFamily="18" charset="0"/>
              </a:rPr>
              <a:t>k </a:t>
            </a:r>
            <a:r>
              <a:rPr lang="en-CA" dirty="0" smtClean="0">
                <a:latin typeface="Times New Roman" panose="02020603050405020304" pitchFamily="18" charset="0"/>
              </a:rPr>
              <a:t>&gt; </a:t>
            </a:r>
            <a:r>
              <a:rPr lang="en-CA" i="1" dirty="0" err="1" smtClean="0">
                <a:latin typeface="Times New Roman" panose="02020603050405020304" pitchFamily="18" charset="0"/>
              </a:rPr>
              <a:t>K</a:t>
            </a:r>
            <a:r>
              <a:rPr lang="en-CA" i="1" baseline="-25000" dirty="0" err="1" smtClean="0">
                <a:latin typeface="Times New Roman" panose="02020603050405020304" pitchFamily="18" charset="0"/>
              </a:rPr>
              <a:t>x</a:t>
            </a:r>
            <a:endParaRPr lang="en-CA" i="1" dirty="0" smtClean="0">
              <a:latin typeface="Times New Roman" panose="02020603050405020304" pitchFamily="18" charset="0"/>
            </a:endParaRPr>
          </a:p>
          <a:p>
            <a:pPr marL="914400" lvl="2" indent="0">
              <a:buNone/>
            </a:pPr>
            <a:r>
              <a:rPr lang="en-US" i="1" dirty="0" smtClean="0">
                <a:latin typeface="Times New Roman" panose="02020603050405020304" pitchFamily="18" charset="0"/>
              </a:rPr>
              <a:t>				y</a:t>
            </a:r>
            <a:r>
              <a:rPr lang="en-US" dirty="0" smtClean="0">
                <a:latin typeface="Times New Roman" panose="02020603050405020304" pitchFamily="18" charset="0"/>
              </a:rPr>
              <a:t>[</a:t>
            </a:r>
            <a:r>
              <a:rPr lang="en-US" i="1" dirty="0" smtClean="0">
                <a:latin typeface="Times New Roman" panose="02020603050405020304" pitchFamily="18" charset="0"/>
              </a:rPr>
              <a:t>k</a:t>
            </a:r>
            <a:r>
              <a:rPr lang="en-US" dirty="0">
                <a:latin typeface="Times New Roman" panose="02020603050405020304" pitchFamily="18" charset="0"/>
              </a:rPr>
              <a:t>] = 0</a:t>
            </a:r>
            <a:r>
              <a:rPr lang="en-US" dirty="0"/>
              <a:t> whenever </a:t>
            </a:r>
            <a:r>
              <a:rPr lang="en-US" i="1" dirty="0">
                <a:latin typeface="Times New Roman" panose="02020603050405020304" pitchFamily="18" charset="0"/>
              </a:rPr>
              <a:t>k </a:t>
            </a:r>
            <a:r>
              <a:rPr lang="en-CA" dirty="0" smtClean="0">
                <a:latin typeface="Times New Roman" panose="02020603050405020304" pitchFamily="18" charset="0"/>
              </a:rPr>
              <a:t>&gt; </a:t>
            </a:r>
            <a:r>
              <a:rPr lang="en-CA" i="1" dirty="0" err="1" smtClean="0">
                <a:latin typeface="Times New Roman" panose="02020603050405020304" pitchFamily="18" charset="0"/>
              </a:rPr>
              <a:t>K</a:t>
            </a:r>
            <a:r>
              <a:rPr lang="en-CA" i="1" baseline="-25000" dirty="0" err="1">
                <a:latin typeface="Times New Roman" panose="02020603050405020304" pitchFamily="18" charset="0"/>
              </a:rPr>
              <a:t>y</a:t>
            </a:r>
            <a:endParaRPr lang="en-US" i="1" dirty="0">
              <a:latin typeface="Times New Roman" panose="02020603050405020304" pitchFamily="18" charset="0"/>
            </a:endParaRPr>
          </a:p>
          <a:p>
            <a:pPr lvl="2"/>
            <a:r>
              <a:rPr lang="en-US" dirty="0" smtClean="0">
                <a:latin typeface="Times New Roman" panose="02020603050405020304" pitchFamily="18" charset="0"/>
              </a:rPr>
              <a:t>Let </a:t>
            </a:r>
            <a:r>
              <a:rPr lang="en-US" i="1" dirty="0" smtClean="0">
                <a:latin typeface="Times New Roman" panose="02020603050405020304" pitchFamily="18" charset="0"/>
              </a:rPr>
              <a:t>K</a:t>
            </a:r>
            <a:r>
              <a:rPr lang="en-US" dirty="0" smtClean="0">
                <a:latin typeface="Times New Roman" panose="02020603050405020304" pitchFamily="18" charset="0"/>
              </a:rPr>
              <a:t> = max{</a:t>
            </a:r>
            <a:r>
              <a:rPr lang="en-US" i="1" dirty="0" err="1" smtClean="0">
                <a:latin typeface="Times New Roman" panose="02020603050405020304" pitchFamily="18" charset="0"/>
              </a:rPr>
              <a:t>K</a:t>
            </a:r>
            <a:r>
              <a:rPr lang="en-US" i="1" baseline="-25000" dirty="0" err="1" smtClean="0">
                <a:latin typeface="Times New Roman" panose="02020603050405020304" pitchFamily="18" charset="0"/>
              </a:rPr>
              <a:t>x</a:t>
            </a:r>
            <a:r>
              <a:rPr lang="en-US" i="1" dirty="0" smtClean="0">
                <a:latin typeface="Times New Roman" panose="02020603050405020304" pitchFamily="18" charset="0"/>
              </a:rPr>
              <a:t>,</a:t>
            </a:r>
            <a:r>
              <a:rPr lang="en-US" dirty="0" smtClean="0"/>
              <a:t> </a:t>
            </a:r>
            <a:r>
              <a:rPr lang="en-US" i="1" dirty="0" err="1" smtClean="0">
                <a:latin typeface="Times New Roman" panose="02020603050405020304" pitchFamily="18" charset="0"/>
              </a:rPr>
              <a:t>K</a:t>
            </a:r>
            <a:r>
              <a:rPr lang="en-US" i="1" baseline="-25000" dirty="0" err="1" smtClean="0">
                <a:latin typeface="Times New Roman" panose="02020603050405020304" pitchFamily="18" charset="0"/>
              </a:rPr>
              <a:t>y</a:t>
            </a:r>
            <a:r>
              <a:rPr lang="en-US" dirty="0" smtClean="0">
                <a:latin typeface="Times New Roman" panose="02020603050405020304" pitchFamily="18" charset="0"/>
              </a:rPr>
              <a:t>}, </a:t>
            </a:r>
            <a:r>
              <a:rPr lang="en-US" dirty="0" smtClean="0"/>
              <a:t>and if </a:t>
            </a:r>
            <a:r>
              <a:rPr lang="en-US" i="1" dirty="0" smtClean="0"/>
              <a:t>k</a:t>
            </a:r>
            <a:r>
              <a:rPr lang="en-US" dirty="0" smtClean="0"/>
              <a:t> </a:t>
            </a:r>
            <a:r>
              <a:rPr lang="en-CA" dirty="0" smtClean="0">
                <a:latin typeface="Times New Roman" panose="02020603050405020304" pitchFamily="18" charset="0"/>
              </a:rPr>
              <a:t>&gt; </a:t>
            </a:r>
            <a:r>
              <a:rPr lang="en-CA" i="1" dirty="0" smtClean="0">
                <a:latin typeface="Times New Roman" panose="02020603050405020304" pitchFamily="18" charset="0"/>
              </a:rPr>
              <a:t>K</a:t>
            </a:r>
            <a:r>
              <a:rPr lang="en-US" dirty="0" smtClean="0"/>
              <a:t>,</a:t>
            </a:r>
          </a:p>
          <a:p>
            <a:pPr marL="914400" lvl="2" indent="0" algn="ctr">
              <a:buNone/>
            </a:pPr>
            <a:r>
              <a:rPr lang="en-US" dirty="0" smtClean="0">
                <a:latin typeface="Times New Roman" panose="02020603050405020304" pitchFamily="18" charset="0"/>
              </a:rPr>
              <a:t>(</a:t>
            </a:r>
            <a:r>
              <a:rPr lang="en-US" i="1" dirty="0" smtClean="0">
                <a:latin typeface="Times New Roman" panose="02020603050405020304" pitchFamily="18" charset="0"/>
              </a:rPr>
              <a:t>x </a:t>
            </a:r>
            <a:r>
              <a:rPr lang="en-US" dirty="0" smtClean="0">
                <a:latin typeface="Times New Roman" panose="02020603050405020304" pitchFamily="18" charset="0"/>
              </a:rPr>
              <a:t>+ </a:t>
            </a:r>
            <a:r>
              <a:rPr lang="en-US" i="1" dirty="0" smtClean="0">
                <a:latin typeface="Times New Roman" panose="02020603050405020304" pitchFamily="18" charset="0"/>
              </a:rPr>
              <a:t>y</a:t>
            </a:r>
            <a:r>
              <a:rPr lang="en-US" dirty="0" smtClean="0">
                <a:latin typeface="Times New Roman" panose="02020603050405020304" pitchFamily="18" charset="0"/>
              </a:rPr>
              <a:t>)[</a:t>
            </a:r>
            <a:r>
              <a:rPr lang="en-US" i="1" dirty="0" smtClean="0">
                <a:latin typeface="Times New Roman" panose="02020603050405020304" pitchFamily="18" charset="0"/>
              </a:rPr>
              <a:t>k</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x</a:t>
            </a:r>
            <a:r>
              <a:rPr lang="en-US" dirty="0">
                <a:latin typeface="Times New Roman" panose="02020603050405020304" pitchFamily="18" charset="0"/>
              </a:rPr>
              <a:t>[</a:t>
            </a:r>
            <a:r>
              <a:rPr lang="en-US" i="1" dirty="0">
                <a:latin typeface="Times New Roman" panose="02020603050405020304" pitchFamily="18" charset="0"/>
              </a:rPr>
              <a:t>k</a:t>
            </a:r>
            <a:r>
              <a:rPr lang="en-US" dirty="0">
                <a:latin typeface="Times New Roman" panose="02020603050405020304" pitchFamily="18" charset="0"/>
              </a:rPr>
              <a:t>]</a:t>
            </a:r>
            <a:r>
              <a:rPr lang="en-US" i="1"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y</a:t>
            </a:r>
            <a:r>
              <a:rPr lang="en-US" dirty="0" smtClean="0">
                <a:latin typeface="Times New Roman" panose="02020603050405020304" pitchFamily="18" charset="0"/>
              </a:rPr>
              <a:t>[</a:t>
            </a:r>
            <a:r>
              <a:rPr lang="en-US" i="1" dirty="0" smtClean="0">
                <a:latin typeface="Times New Roman" panose="02020603050405020304" pitchFamily="18" charset="0"/>
              </a:rPr>
              <a:t>k</a:t>
            </a:r>
            <a:r>
              <a:rPr lang="en-US" dirty="0" smtClean="0">
                <a:latin typeface="Times New Roman" panose="02020603050405020304" pitchFamily="18" charset="0"/>
              </a:rPr>
              <a:t>] = 0 + 0 = 0</a:t>
            </a:r>
            <a:endParaRPr lang="en-US" dirty="0">
              <a:latin typeface="Times New Roman" panose="02020603050405020304" pitchFamily="18" charset="0"/>
            </a:endParaRPr>
          </a:p>
          <a:p>
            <a:pPr lvl="1"/>
            <a:r>
              <a:rPr lang="en-US" dirty="0" smtClean="0"/>
              <a:t>Thus, this is a subspace.</a:t>
            </a:r>
            <a:endParaRPr lang="en-US" dirty="0" smtClean="0"/>
          </a:p>
          <a:p>
            <a:pPr lvl="1"/>
            <a:endParaRPr lang="en-US" dirty="0" smtClean="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smtClean="0">
              <a:latin typeface="Times New Roman" panose="02020603050405020304" pitchFamily="18" charset="0"/>
            </a:endParaRPr>
          </a:p>
          <a:p>
            <a:pPr lvl="1"/>
            <a:r>
              <a:rPr lang="en-US" dirty="0" smtClean="0"/>
              <a:t>Thus, the span of these five discrete signals is all signals that are zero if </a:t>
            </a:r>
            <a:r>
              <a:rPr lang="en-US" i="1" dirty="0" smtClean="0">
                <a:latin typeface="Times New Roman" panose="02020603050405020304" pitchFamily="18" charset="0"/>
              </a:rPr>
              <a:t>k</a:t>
            </a:r>
            <a:r>
              <a:rPr lang="en-US" dirty="0" smtClean="0">
                <a:latin typeface="Times New Roman" panose="02020603050405020304" pitchFamily="18" charset="0"/>
              </a:rPr>
              <a:t> &gt; 4</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48044852"/>
      </p:ext>
    </p:extLst>
  </p:cSld>
  <p:clrMapOvr>
    <a:masterClrMapping/>
  </p:clrMapOvr>
  <mc:AlternateContent xmlns:mc="http://schemas.openxmlformats.org/markup-compatibility/2006">
    <mc:Choice xmlns:p14="http://schemas.microsoft.com/office/powerpoint/2010/main" Requires="p14">
      <p:transition spd="slow" p14:dur="2000" advTm="167702"/>
    </mc:Choice>
    <mc:Fallback>
      <p:transition spd="slow" advTm="16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Polynomials</a:t>
            </a:r>
            <a:endParaRPr lang="en-CA" dirty="0"/>
          </a:p>
        </p:txBody>
      </p:sp>
      <p:sp>
        <p:nvSpPr>
          <p:cNvPr id="3" name="Content Placeholder 2"/>
          <p:cNvSpPr>
            <a:spLocks noGrp="1"/>
          </p:cNvSpPr>
          <p:nvPr>
            <p:ph idx="1"/>
          </p:nvPr>
        </p:nvSpPr>
        <p:spPr>
          <a:xfrm>
            <a:off x="457200" y="1600200"/>
            <a:ext cx="8001000" cy="4525963"/>
          </a:xfrm>
        </p:spPr>
        <p:txBody>
          <a:bodyPr/>
          <a:lstStyle/>
          <a:p>
            <a:r>
              <a:rPr lang="en-US" dirty="0" smtClean="0"/>
              <a:t>Question:</a:t>
            </a:r>
            <a:endParaRPr lang="en-CA" dirty="0"/>
          </a:p>
          <a:p>
            <a:pPr lvl="1"/>
            <a:r>
              <a:rPr lang="en-US" dirty="0" smtClean="0"/>
              <a:t>Let </a:t>
            </a:r>
            <a:r>
              <a:rPr lang="en-US" i="1" dirty="0" smtClean="0">
                <a:latin typeface="Times New Roman" panose="02020603050405020304" pitchFamily="18" charset="0"/>
              </a:rPr>
              <a:t>r</a:t>
            </a:r>
            <a:r>
              <a:rPr lang="en-US" dirty="0" smtClean="0"/>
              <a:t> be a real number</a:t>
            </a:r>
          </a:p>
          <a:p>
            <a:pPr lvl="1"/>
            <a:r>
              <a:rPr lang="en-US" dirty="0" smtClean="0"/>
              <a:t>Is the set of all polynomials that have a root at </a:t>
            </a:r>
            <a:r>
              <a:rPr lang="en-US" i="1" dirty="0" smtClean="0">
                <a:latin typeface="Times New Roman" panose="02020603050405020304" pitchFamily="18" charset="0"/>
              </a:rPr>
              <a:t>r</a:t>
            </a:r>
            <a:r>
              <a:rPr lang="en-US" dirty="0" smtClean="0"/>
              <a:t> a subspace of the vector space of all polynomials </a:t>
            </a:r>
            <a:r>
              <a:rPr lang="en-US" b="1" dirty="0" smtClean="0">
                <a:latin typeface="Times New Roman" panose="02020603050405020304" pitchFamily="18" charset="0"/>
              </a:rPr>
              <a:t>F</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dirty="0" smtClean="0"/>
              <a:t> </a:t>
            </a:r>
            <a:r>
              <a:rPr lang="en-US" dirty="0" smtClean="0"/>
              <a:t>?</a:t>
            </a:r>
          </a:p>
          <a:p>
            <a:pPr lvl="2"/>
            <a:r>
              <a:rPr lang="en-US" dirty="0" smtClean="0"/>
              <a:t>If </a:t>
            </a:r>
            <a:r>
              <a:rPr lang="en-US" i="1" dirty="0" smtClean="0">
                <a:latin typeface="Times New Roman" panose="02020603050405020304" pitchFamily="18" charset="0"/>
              </a:rPr>
              <a:t>p</a:t>
            </a:r>
            <a:r>
              <a:rPr lang="en-US" dirty="0" smtClean="0">
                <a:latin typeface="Times New Roman" panose="02020603050405020304" pitchFamily="18" charset="0"/>
              </a:rPr>
              <a:t> </a:t>
            </a:r>
            <a:r>
              <a:rPr lang="en-US" dirty="0" smtClean="0"/>
              <a:t>is a polynomial with a root at</a:t>
            </a:r>
            <a:r>
              <a:rPr lang="en-US" dirty="0" smtClean="0">
                <a:latin typeface="Times New Roman" panose="02020603050405020304" pitchFamily="18" charset="0"/>
              </a:rPr>
              <a:t> </a:t>
            </a:r>
            <a:r>
              <a:rPr lang="en-US" i="1" dirty="0" smtClean="0">
                <a:latin typeface="Times New Roman" panose="02020603050405020304" pitchFamily="18" charset="0"/>
              </a:rPr>
              <a:t>r</a:t>
            </a:r>
            <a:r>
              <a:rPr lang="en-US" dirty="0" smtClean="0">
                <a:latin typeface="Times New Roman" panose="02020603050405020304" pitchFamily="18" charset="0"/>
              </a:rPr>
              <a:t>,</a:t>
            </a:r>
          </a:p>
          <a:p>
            <a:pPr marL="857250" lvl="2" indent="0">
              <a:buNone/>
            </a:pPr>
            <a:r>
              <a:rPr lang="en-US" dirty="0">
                <a:latin typeface="Times New Roman" panose="02020603050405020304" pitchFamily="18" charset="0"/>
              </a:rPr>
              <a:t>	</a:t>
            </a:r>
            <a:r>
              <a:rPr lang="en-US" dirty="0" smtClean="0">
                <a:latin typeface="Times New Roman" panose="02020603050405020304" pitchFamily="18" charset="0"/>
              </a:rPr>
              <a:t>	then (</a:t>
            </a:r>
            <a:r>
              <a:rPr lang="en-US" i="1" dirty="0" smtClean="0">
                <a:latin typeface="Symbol" panose="05050102010706020507" pitchFamily="18" charset="2"/>
              </a:rPr>
              <a:t>a </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r</a:t>
            </a:r>
            <a:r>
              <a:rPr lang="en-US" dirty="0" smtClean="0">
                <a:latin typeface="Times New Roman" panose="02020603050405020304" pitchFamily="18" charset="0"/>
              </a:rPr>
              <a:t>) = </a:t>
            </a:r>
            <a:r>
              <a:rPr lang="en-US" i="1" dirty="0">
                <a:latin typeface="Symbol" panose="05050102010706020507" pitchFamily="18" charset="2"/>
              </a:rPr>
              <a:t>a</a:t>
            </a:r>
            <a:r>
              <a:rPr lang="en-US" i="1" dirty="0" smtClean="0">
                <a:latin typeface="Times New Roman" panose="02020603050405020304" pitchFamily="18" charset="0"/>
              </a:rPr>
              <a:t> p</a:t>
            </a:r>
            <a:r>
              <a:rPr lang="en-US" dirty="0" smtClean="0">
                <a:latin typeface="Times New Roman" panose="02020603050405020304" pitchFamily="18" charset="0"/>
              </a:rPr>
              <a:t>(</a:t>
            </a:r>
            <a:r>
              <a:rPr lang="en-US" i="1" dirty="0" smtClean="0">
                <a:latin typeface="Times New Roman" panose="02020603050405020304" pitchFamily="18" charset="0"/>
              </a:rPr>
              <a:t>r</a:t>
            </a:r>
            <a:r>
              <a:rPr lang="en-US" dirty="0" smtClean="0">
                <a:latin typeface="Times New Roman" panose="02020603050405020304" pitchFamily="18" charset="0"/>
              </a:rPr>
              <a:t>) = </a:t>
            </a:r>
            <a:r>
              <a:rPr lang="en-US" i="1" dirty="0">
                <a:latin typeface="Symbol" panose="05050102010706020507" pitchFamily="18" charset="2"/>
              </a:rPr>
              <a:t>a </a:t>
            </a:r>
            <a:r>
              <a:rPr lang="en-US" dirty="0" smtClean="0">
                <a:latin typeface="Times New Roman" panose="02020603050405020304" pitchFamily="18" charset="0"/>
              </a:rPr>
              <a:t>·</a:t>
            </a:r>
            <a:r>
              <a:rPr lang="en-US" dirty="0">
                <a:latin typeface="Times New Roman" panose="02020603050405020304" pitchFamily="18" charset="0"/>
              </a:rPr>
              <a:t>0 </a:t>
            </a:r>
            <a:r>
              <a:rPr lang="en-US" dirty="0" smtClean="0">
                <a:latin typeface="Times New Roman" panose="02020603050405020304" pitchFamily="18" charset="0"/>
              </a:rPr>
              <a:t>= 0</a:t>
            </a:r>
            <a:endParaRPr lang="en-US" dirty="0" smtClean="0">
              <a:latin typeface="Times New Roman" panose="02020603050405020304" pitchFamily="18" charset="0"/>
            </a:endParaRPr>
          </a:p>
          <a:p>
            <a:pPr lvl="2"/>
            <a:r>
              <a:rPr lang="en-US" dirty="0" smtClean="0"/>
              <a:t>If </a:t>
            </a:r>
            <a:r>
              <a:rPr lang="en-US" i="1" dirty="0" smtClean="0">
                <a:latin typeface="Times New Roman" panose="02020603050405020304" pitchFamily="18" charset="0"/>
              </a:rPr>
              <a:t>p</a:t>
            </a:r>
            <a:r>
              <a:rPr lang="en-US" dirty="0" smtClean="0">
                <a:latin typeface="Times New Roman" panose="02020603050405020304" pitchFamily="18" charset="0"/>
              </a:rPr>
              <a:t> </a:t>
            </a:r>
            <a:r>
              <a:rPr lang="en-US" dirty="0" smtClean="0"/>
              <a:t>and</a:t>
            </a:r>
            <a:r>
              <a:rPr lang="en-US" dirty="0" smtClean="0">
                <a:latin typeface="Times New Roman" panose="02020603050405020304" pitchFamily="18" charset="0"/>
              </a:rPr>
              <a:t> </a:t>
            </a:r>
            <a:r>
              <a:rPr lang="en-US" i="1" dirty="0" smtClean="0">
                <a:latin typeface="Times New Roman" panose="02020603050405020304" pitchFamily="18" charset="0"/>
              </a:rPr>
              <a:t>q</a:t>
            </a:r>
            <a:r>
              <a:rPr lang="en-US" dirty="0" smtClean="0"/>
              <a:t> are polynomials both with a root at</a:t>
            </a:r>
            <a:r>
              <a:rPr lang="en-US" dirty="0" smtClean="0">
                <a:latin typeface="Times New Roman" panose="02020603050405020304" pitchFamily="18" charset="0"/>
              </a:rPr>
              <a:t> </a:t>
            </a:r>
            <a:r>
              <a:rPr lang="en-US" i="1" dirty="0" smtClean="0">
                <a:latin typeface="Times New Roman" panose="02020603050405020304" pitchFamily="18" charset="0"/>
              </a:rPr>
              <a:t>r</a:t>
            </a:r>
            <a:r>
              <a:rPr lang="en-US" dirty="0" smtClean="0">
                <a:latin typeface="Times New Roman" panose="02020603050405020304" pitchFamily="18" charset="0"/>
              </a:rPr>
              <a:t>,</a:t>
            </a:r>
          </a:p>
          <a:p>
            <a:pPr marL="857250" lvl="2" indent="0">
              <a:buNone/>
            </a:pPr>
            <a:r>
              <a:rPr lang="en-US" dirty="0">
                <a:latin typeface="Times New Roman" panose="02020603050405020304" pitchFamily="18" charset="0"/>
              </a:rPr>
              <a:t>	</a:t>
            </a:r>
            <a:r>
              <a:rPr lang="en-US" dirty="0" smtClean="0">
                <a:latin typeface="Times New Roman" panose="02020603050405020304" pitchFamily="18" charset="0"/>
              </a:rPr>
              <a:t>	then (</a:t>
            </a:r>
            <a:r>
              <a:rPr lang="en-US" i="1" dirty="0" smtClean="0">
                <a:latin typeface="Times New Roman" panose="02020603050405020304" pitchFamily="18" charset="0"/>
              </a:rPr>
              <a:t>p </a:t>
            </a:r>
            <a:r>
              <a:rPr lang="en-US" dirty="0" smtClean="0">
                <a:latin typeface="Times New Roman" panose="02020603050405020304" pitchFamily="18" charset="0"/>
              </a:rPr>
              <a:t>+ </a:t>
            </a:r>
            <a:r>
              <a:rPr lang="en-US" i="1" dirty="0" smtClean="0">
                <a:latin typeface="Times New Roman" panose="02020603050405020304" pitchFamily="18" charset="0"/>
              </a:rPr>
              <a:t>q</a:t>
            </a:r>
            <a:r>
              <a:rPr lang="en-US" dirty="0" smtClean="0">
                <a:latin typeface="Times New Roman" panose="02020603050405020304" pitchFamily="18" charset="0"/>
              </a:rPr>
              <a:t>)(</a:t>
            </a:r>
            <a:r>
              <a:rPr lang="en-US" i="1" dirty="0">
                <a:latin typeface="Times New Roman" panose="02020603050405020304" pitchFamily="18" charset="0"/>
              </a:rPr>
              <a:t>r</a:t>
            </a:r>
            <a:r>
              <a:rPr lang="en-US" dirty="0">
                <a:latin typeface="Times New Roman" panose="02020603050405020304" pitchFamily="18" charset="0"/>
              </a:rPr>
              <a:t>) = </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r</a:t>
            </a:r>
            <a:r>
              <a:rPr lang="en-US" dirty="0" smtClean="0">
                <a:latin typeface="Times New Roman" panose="02020603050405020304" pitchFamily="18" charset="0"/>
              </a:rPr>
              <a:t>) + </a:t>
            </a:r>
            <a:r>
              <a:rPr lang="en-US" i="1" dirty="0" smtClean="0">
                <a:latin typeface="Times New Roman" panose="02020603050405020304" pitchFamily="18" charset="0"/>
              </a:rPr>
              <a:t>q</a:t>
            </a:r>
            <a:r>
              <a:rPr lang="en-US" dirty="0" smtClean="0">
                <a:latin typeface="Times New Roman" panose="02020603050405020304" pitchFamily="18" charset="0"/>
              </a:rPr>
              <a:t>(</a:t>
            </a:r>
            <a:r>
              <a:rPr lang="en-US" i="1" dirty="0" smtClean="0">
                <a:latin typeface="Times New Roman" panose="02020603050405020304" pitchFamily="18" charset="0"/>
              </a:rPr>
              <a:t>r</a:t>
            </a:r>
            <a:r>
              <a:rPr lang="en-US" dirty="0">
                <a:latin typeface="Times New Roman" panose="02020603050405020304" pitchFamily="18" charset="0"/>
              </a:rPr>
              <a:t>)</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0 + 0 </a:t>
            </a:r>
            <a:r>
              <a:rPr lang="en-US" dirty="0">
                <a:latin typeface="Times New Roman" panose="02020603050405020304" pitchFamily="18" charset="0"/>
              </a:rPr>
              <a:t>= 0</a:t>
            </a:r>
          </a:p>
          <a:p>
            <a:pPr lvl="1"/>
            <a:r>
              <a:rPr lang="en-US" dirty="0" smtClean="0">
                <a:latin typeface="Times New Roman" panose="02020603050405020304" pitchFamily="18" charset="0"/>
              </a:rPr>
              <a:t>Thus, this is a subspace</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1088237"/>
      </p:ext>
    </p:extLst>
  </p:cSld>
  <p:clrMapOvr>
    <a:masterClrMapping/>
  </p:clrMapOvr>
  <mc:AlternateContent xmlns:mc="http://schemas.openxmlformats.org/markup-compatibility/2006">
    <mc:Choice xmlns:p14="http://schemas.microsoft.com/office/powerpoint/2010/main" Requires="p14">
      <p:transition spd="slow" p14:dur="2000" advTm="93126"/>
    </mc:Choice>
    <mc:Fallback>
      <p:transition spd="slow" advTm="93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Polynomials</a:t>
            </a:r>
            <a:endParaRPr lang="en-CA" dirty="0"/>
          </a:p>
        </p:txBody>
      </p:sp>
      <p:sp>
        <p:nvSpPr>
          <p:cNvPr id="3" name="Content Placeholder 2"/>
          <p:cNvSpPr>
            <a:spLocks noGrp="1"/>
          </p:cNvSpPr>
          <p:nvPr>
            <p:ph idx="1"/>
          </p:nvPr>
        </p:nvSpPr>
        <p:spPr>
          <a:xfrm>
            <a:off x="457200" y="1600200"/>
            <a:ext cx="8001000" cy="4525963"/>
          </a:xfrm>
        </p:spPr>
        <p:txBody>
          <a:bodyPr/>
          <a:lstStyle/>
          <a:p>
            <a:r>
              <a:rPr lang="en-US" dirty="0" smtClean="0"/>
              <a:t>Question:</a:t>
            </a:r>
            <a:endParaRPr lang="en-CA" dirty="0"/>
          </a:p>
          <a:p>
            <a:pPr lvl="1"/>
            <a:r>
              <a:rPr lang="en-US" dirty="0" smtClean="0"/>
              <a:t>Let </a:t>
            </a:r>
            <a:r>
              <a:rPr lang="en-US" i="1" dirty="0" smtClean="0"/>
              <a:t>r</a:t>
            </a:r>
            <a:r>
              <a:rPr lang="en-US" dirty="0" smtClean="0"/>
              <a:t> be a real number</a:t>
            </a:r>
          </a:p>
          <a:p>
            <a:pPr lvl="1"/>
            <a:r>
              <a:rPr lang="en-US" dirty="0" smtClean="0"/>
              <a:t>Is the set of all polynomials such that </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r</a:t>
            </a:r>
            <a:r>
              <a:rPr lang="en-US" dirty="0" smtClean="0">
                <a:latin typeface="Times New Roman" panose="02020603050405020304" pitchFamily="18" charset="0"/>
              </a:rPr>
              <a:t>) = 1</a:t>
            </a:r>
            <a:r>
              <a:rPr lang="en-US" dirty="0" smtClean="0"/>
              <a:t> a subspace of the vector space of all polynomials </a:t>
            </a:r>
            <a:r>
              <a:rPr lang="en-US" b="1" dirty="0">
                <a:latin typeface="Times New Roman" panose="02020603050405020304" pitchFamily="18" charset="0"/>
              </a:rPr>
              <a:t>F</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a:t>
            </a:r>
            <a:r>
              <a:rPr lang="en-US" dirty="0" smtClean="0"/>
              <a:t>?</a:t>
            </a:r>
          </a:p>
          <a:p>
            <a:pPr lvl="2"/>
            <a:r>
              <a:rPr lang="en-US" dirty="0" smtClean="0"/>
              <a:t>If </a:t>
            </a:r>
            <a:r>
              <a:rPr lang="en-US" i="1" dirty="0" smtClean="0">
                <a:latin typeface="Times New Roman" panose="02020603050405020304" pitchFamily="18" charset="0"/>
              </a:rPr>
              <a:t>p</a:t>
            </a:r>
            <a:r>
              <a:rPr lang="en-US" dirty="0" smtClean="0">
                <a:latin typeface="Times New Roman" panose="02020603050405020304" pitchFamily="18" charset="0"/>
              </a:rPr>
              <a:t> </a:t>
            </a:r>
            <a:r>
              <a:rPr lang="en-US" dirty="0" smtClean="0"/>
              <a:t>is a polynomial such that </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r</a:t>
            </a:r>
            <a:r>
              <a:rPr lang="en-US" dirty="0" smtClean="0">
                <a:latin typeface="Times New Roman" panose="02020603050405020304" pitchFamily="18" charset="0"/>
              </a:rPr>
              <a:t>) = 1,</a:t>
            </a:r>
          </a:p>
          <a:p>
            <a:pPr marL="857250" lvl="2" indent="0">
              <a:buNone/>
            </a:pPr>
            <a:r>
              <a:rPr lang="en-US" dirty="0">
                <a:latin typeface="Times New Roman" panose="02020603050405020304" pitchFamily="18" charset="0"/>
              </a:rPr>
              <a:t>	</a:t>
            </a:r>
            <a:r>
              <a:rPr lang="en-US" dirty="0" smtClean="0">
                <a:latin typeface="Times New Roman" panose="02020603050405020304" pitchFamily="18" charset="0"/>
              </a:rPr>
              <a:t>	then (2</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r</a:t>
            </a:r>
            <a:r>
              <a:rPr lang="en-US" dirty="0" smtClean="0">
                <a:latin typeface="Times New Roman" panose="02020603050405020304" pitchFamily="18" charset="0"/>
              </a:rPr>
              <a:t>) = 2</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r</a:t>
            </a:r>
            <a:r>
              <a:rPr lang="en-US" dirty="0" smtClean="0">
                <a:latin typeface="Times New Roman" panose="02020603050405020304" pitchFamily="18" charset="0"/>
              </a:rPr>
              <a:t>) = 2·1 = 2</a:t>
            </a:r>
            <a:endParaRPr lang="en-US" dirty="0" smtClean="0">
              <a:latin typeface="Times New Roman" panose="02020603050405020304" pitchFamily="18" charset="0"/>
            </a:endParaRPr>
          </a:p>
          <a:p>
            <a:pPr lvl="1"/>
            <a:r>
              <a:rPr lang="en-US" dirty="0" smtClean="0">
                <a:latin typeface="Times New Roman" panose="02020603050405020304" pitchFamily="18" charset="0"/>
              </a:rPr>
              <a:t>Thus, this is a not a subspace</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4543933"/>
      </p:ext>
    </p:extLst>
  </p:cSld>
  <p:clrMapOvr>
    <a:masterClrMapping/>
  </p:clrMapOvr>
  <mc:AlternateContent xmlns:mc="http://schemas.openxmlformats.org/markup-compatibility/2006">
    <mc:Choice xmlns:p14="http://schemas.microsoft.com/office/powerpoint/2010/main" Requires="p14">
      <p:transition spd="slow" p14:dur="2000" advTm="84252"/>
    </mc:Choice>
    <mc:Fallback>
      <p:transition spd="slow" advTm="84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idea of a subspace</a:t>
            </a:r>
          </a:p>
          <a:p>
            <a:pPr lvl="1"/>
            <a:r>
              <a:rPr lang="en-US" dirty="0" smtClean="0"/>
              <a:t>Are aware of the span of a set of vectors</a:t>
            </a:r>
            <a:endParaRPr lang="en-US" dirty="0" smtClean="0"/>
          </a:p>
          <a:p>
            <a:pPr lvl="1"/>
            <a:r>
              <a:rPr lang="en-US" dirty="0" smtClean="0"/>
              <a:t>Have seen a number of subspaces of discrete signals</a:t>
            </a:r>
            <a:endParaRPr lang="en-US" dirty="0" smtClean="0"/>
          </a:p>
          <a:p>
            <a:pPr lvl="1"/>
            <a:r>
              <a:rPr lang="en-US" dirty="0" smtClean="0"/>
              <a:t>Have seen a number of subspaces of polynomials</a:t>
            </a:r>
            <a:endParaRPr lang="en-US" dirty="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58137"/>
    </mc:Choice>
    <mc:Fallback>
      <p:transition spd="slow" advTm="5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a:t> https://</a:t>
            </a:r>
            <a:r>
              <a:rPr lang="en-CA" smtClean="0"/>
              <a:t>en.wikipedia.org/wiki/Linear_subspace </a:t>
            </a:r>
            <a:endParaRPr lang="en-CA"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339"/>
    </mc:Choice>
    <mc:Fallback>
      <p:transition spd="slow" advTm="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943"/>
    </mc:Choice>
    <mc:Fallback>
      <p:transition spd="slow" advTm="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When is a subset a subspace?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2018"/>
    </mc:Choice>
    <mc:Fallback>
      <p:transition spd="slow" advTm="2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3428"/>
    </mc:Choice>
    <mc:Fallback>
      <p:transition spd="slow" advTm="3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Revisit the subspaces of finite-dimensional vector spaces</a:t>
            </a:r>
            <a:endParaRPr lang="en-US" dirty="0" smtClean="0"/>
          </a:p>
          <a:p>
            <a:pPr lvl="1"/>
            <a:r>
              <a:rPr lang="en-US" dirty="0" smtClean="0"/>
              <a:t>Consider subspaces of discrete signals</a:t>
            </a:r>
            <a:endParaRPr lang="en-US" dirty="0" smtClean="0"/>
          </a:p>
          <a:p>
            <a:pPr lvl="1"/>
            <a:r>
              <a:rPr lang="en-US" dirty="0" smtClean="0"/>
              <a:t>Consider some subspaces of polynomials</a:t>
            </a:r>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3202"/>
    </mc:Choice>
    <mc:Fallback>
      <p:transition spd="slow" advTm="13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span of a set of vectors</a:t>
            </a:r>
            <a:endParaRPr lang="en-CA" dirty="0"/>
          </a:p>
        </p:txBody>
      </p:sp>
      <p:sp>
        <p:nvSpPr>
          <p:cNvPr id="3" name="Content Placeholder 2"/>
          <p:cNvSpPr>
            <a:spLocks noGrp="1"/>
          </p:cNvSpPr>
          <p:nvPr>
            <p:ph idx="1"/>
          </p:nvPr>
        </p:nvSpPr>
        <p:spPr>
          <a:xfrm>
            <a:off x="457200" y="1600200"/>
            <a:ext cx="8229600" cy="4525963"/>
          </a:xfrm>
        </p:spPr>
        <p:txBody>
          <a:bodyPr/>
          <a:lstStyle/>
          <a:p>
            <a:r>
              <a:rPr lang="en-US" dirty="0" smtClean="0"/>
              <a:t>Given any vector space </a:t>
            </a:r>
            <a:r>
              <a:rPr lang="en-US" i="1" dirty="0" smtClean="0">
                <a:latin typeface="Script MT Bold" panose="03040602040607080904" pitchFamily="66" charset="0"/>
              </a:rPr>
              <a:t>V</a:t>
            </a:r>
            <a:r>
              <a:rPr lang="en-US" dirty="0"/>
              <a:t> </a:t>
            </a:r>
            <a:r>
              <a:rPr lang="en-US" dirty="0" smtClean="0"/>
              <a:t>and any finite set of vectors </a:t>
            </a:r>
          </a:p>
          <a:p>
            <a:endParaRPr lang="en-US" dirty="0"/>
          </a:p>
          <a:p>
            <a:endParaRPr lang="en-US" dirty="0" smtClean="0"/>
          </a:p>
          <a:p>
            <a:pPr marL="0" indent="0">
              <a:buNone/>
            </a:pPr>
            <a:r>
              <a:rPr lang="en-US" dirty="0"/>
              <a:t> </a:t>
            </a:r>
            <a:r>
              <a:rPr lang="en-US" dirty="0" smtClean="0"/>
              <a:t>     then all linear combinations of these vectors forms a subspace</a:t>
            </a:r>
            <a:br>
              <a:rPr lang="en-US" dirty="0" smtClean="0"/>
            </a:br>
            <a:r>
              <a:rPr lang="en-US" dirty="0" smtClean="0"/>
              <a:t>      of </a:t>
            </a:r>
            <a:r>
              <a:rPr lang="en-US" i="1" dirty="0" smtClean="0">
                <a:latin typeface="Script MT Bold" panose="03040602040607080904" pitchFamily="66" charset="0"/>
              </a:rPr>
              <a:t>V</a:t>
            </a:r>
            <a:endParaRPr lang="en-US" dirty="0"/>
          </a:p>
          <a:p>
            <a:pPr lvl="1"/>
            <a:r>
              <a:rPr lang="en-US" dirty="0" smtClean="0"/>
              <a:t>We will give this subspace a special name:</a:t>
            </a:r>
          </a:p>
          <a:p>
            <a:pPr lvl="1"/>
            <a:endParaRPr lang="en-US" dirty="0"/>
          </a:p>
          <a:p>
            <a:pPr lvl="1"/>
            <a:endParaRPr lang="en-US" dirty="0" smtClean="0"/>
          </a:p>
          <a:p>
            <a:pPr lvl="1"/>
            <a:r>
              <a:rPr lang="en-US" dirty="0" smtClean="0"/>
              <a:t>Thus, the span of a set of vectors is always a subspace of the vector space from which the vectors came</a:t>
            </a:r>
            <a:r>
              <a:rPr lang="en-US" dirty="0" smtClean="0"/>
              <a:t>	</a:t>
            </a:r>
            <a:endParaRPr lang="en-US" dirty="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208319670"/>
              </p:ext>
            </p:extLst>
          </p:nvPr>
        </p:nvGraphicFramePr>
        <p:xfrm>
          <a:off x="3886200" y="2057400"/>
          <a:ext cx="1219200" cy="417512"/>
        </p:xfrm>
        <a:graphic>
          <a:graphicData uri="http://schemas.openxmlformats.org/presentationml/2006/ole">
            <mc:AlternateContent xmlns:mc="http://schemas.openxmlformats.org/markup-compatibility/2006">
              <mc:Choice xmlns:v="urn:schemas-microsoft-com:vml" Requires="v">
                <p:oleObj spid="_x0000_s147505" name="Equation" r:id="rId6" imgW="1168200" imgH="380880" progId="Equation.DSMT4">
                  <p:embed/>
                </p:oleObj>
              </mc:Choice>
              <mc:Fallback>
                <p:oleObj name="Equation" r:id="rId6" imgW="1168200" imgH="380880" progId="Equation.DSMT4">
                  <p:embed/>
                  <p:pic>
                    <p:nvPicPr>
                      <p:cNvPr id="0" name="Object 8"/>
                      <p:cNvPicPr>
                        <a:picLocks noChangeAspect="1" noChangeArrowheads="1"/>
                      </p:cNvPicPr>
                      <p:nvPr/>
                    </p:nvPicPr>
                    <p:blipFill>
                      <a:blip r:embed="rId7"/>
                      <a:srcRect/>
                      <a:stretch>
                        <a:fillRect/>
                      </a:stretch>
                    </p:blipFill>
                    <p:spPr bwMode="auto">
                      <a:xfrm>
                        <a:off x="3886200" y="2057400"/>
                        <a:ext cx="1219200" cy="417512"/>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95515315"/>
              </p:ext>
            </p:extLst>
          </p:nvPr>
        </p:nvGraphicFramePr>
        <p:xfrm>
          <a:off x="3810000" y="4038600"/>
          <a:ext cx="1752600" cy="417513"/>
        </p:xfrm>
        <a:graphic>
          <a:graphicData uri="http://schemas.openxmlformats.org/presentationml/2006/ole">
            <mc:AlternateContent xmlns:mc="http://schemas.openxmlformats.org/markup-compatibility/2006">
              <mc:Choice xmlns:v="urn:schemas-microsoft-com:vml" Requires="v">
                <p:oleObj spid="_x0000_s147506" name="Equation" r:id="rId8" imgW="1663560" imgH="380880" progId="Equation.DSMT4">
                  <p:embed/>
                </p:oleObj>
              </mc:Choice>
              <mc:Fallback>
                <p:oleObj name="Equation" r:id="rId8" imgW="1663560" imgH="380880" progId="Equation.DSMT4">
                  <p:embed/>
                  <p:pic>
                    <p:nvPicPr>
                      <p:cNvPr id="0" name=""/>
                      <p:cNvPicPr>
                        <a:picLocks noChangeAspect="1" noChangeArrowheads="1"/>
                      </p:cNvPicPr>
                      <p:nvPr/>
                    </p:nvPicPr>
                    <p:blipFill>
                      <a:blip r:embed="rId9"/>
                      <a:srcRect/>
                      <a:stretch>
                        <a:fillRect/>
                      </a:stretch>
                    </p:blipFill>
                    <p:spPr bwMode="auto">
                      <a:xfrm>
                        <a:off x="3810000" y="4038600"/>
                        <a:ext cx="1752600" cy="417513"/>
                      </a:xfrm>
                      <a:prstGeom prst="rect">
                        <a:avLst/>
                      </a:prstGeom>
                      <a:noFill/>
                      <a:ln>
                        <a:noFill/>
                      </a:ln>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56194"/>
    </mc:Choice>
    <mc:Fallback>
      <p:transition spd="slow" advTm="5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Polynomials</a:t>
            </a:r>
            <a:endParaRPr lang="en-CA" dirty="0"/>
          </a:p>
        </p:txBody>
      </p:sp>
      <p:sp>
        <p:nvSpPr>
          <p:cNvPr id="3" name="Content Placeholder 2"/>
          <p:cNvSpPr>
            <a:spLocks noGrp="1"/>
          </p:cNvSpPr>
          <p:nvPr>
            <p:ph idx="1"/>
          </p:nvPr>
        </p:nvSpPr>
        <p:spPr>
          <a:xfrm>
            <a:off x="457200" y="1600200"/>
            <a:ext cx="8001000" cy="4525963"/>
          </a:xfrm>
        </p:spPr>
        <p:txBody>
          <a:bodyPr/>
          <a:lstStyle/>
          <a:p>
            <a:r>
              <a:rPr lang="en-US" dirty="0" smtClean="0"/>
              <a:t>We also saw that all polynomials of degree less than or equal to 5 also forms a subspace of the set of all polynomials </a:t>
            </a:r>
            <a:r>
              <a:rPr lang="en-US" b="1" dirty="0" smtClean="0">
                <a:latin typeface="Times New Roman" panose="02020603050405020304" pitchFamily="18" charset="0"/>
              </a:rPr>
              <a:t>R</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a:t>
            </a:r>
          </a:p>
          <a:p>
            <a:pPr lvl="1"/>
            <a:r>
              <a:rPr lang="en-US" dirty="0" smtClean="0"/>
              <a:t>Notice that this equals</a:t>
            </a:r>
          </a:p>
          <a:p>
            <a:pPr marL="457200" lvl="1" indent="0" algn="ctr">
              <a:buNone/>
            </a:pPr>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354751587"/>
              </p:ext>
            </p:extLst>
          </p:nvPr>
        </p:nvGraphicFramePr>
        <p:xfrm>
          <a:off x="3200400" y="2743200"/>
          <a:ext cx="2449512" cy="612775"/>
        </p:xfrm>
        <a:graphic>
          <a:graphicData uri="http://schemas.openxmlformats.org/presentationml/2006/ole">
            <mc:AlternateContent xmlns:mc="http://schemas.openxmlformats.org/markup-compatibility/2006">
              <mc:Choice xmlns:v="urn:schemas-microsoft-com:vml" Requires="v">
                <p:oleObj spid="_x0000_s204807" name="Equation" r:id="rId6" imgW="2323800" imgH="558720" progId="Equation.DSMT4">
                  <p:embed/>
                </p:oleObj>
              </mc:Choice>
              <mc:Fallback>
                <p:oleObj name="Equation" r:id="rId6" imgW="2323800" imgH="558720" progId="Equation.DSMT4">
                  <p:embed/>
                  <p:pic>
                    <p:nvPicPr>
                      <p:cNvPr id="0" name="Object 7"/>
                      <p:cNvPicPr>
                        <a:picLocks noChangeAspect="1" noChangeArrowheads="1"/>
                      </p:cNvPicPr>
                      <p:nvPr/>
                    </p:nvPicPr>
                    <p:blipFill>
                      <a:blip r:embed="rId7"/>
                      <a:srcRect/>
                      <a:stretch>
                        <a:fillRect/>
                      </a:stretch>
                    </p:blipFill>
                    <p:spPr bwMode="auto">
                      <a:xfrm>
                        <a:off x="3200400" y="2743200"/>
                        <a:ext cx="24495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8287924"/>
      </p:ext>
    </p:extLst>
  </p:cSld>
  <p:clrMapOvr>
    <a:masterClrMapping/>
  </p:clrMapOvr>
  <mc:AlternateContent xmlns:mc="http://schemas.openxmlformats.org/markup-compatibility/2006">
    <mc:Choice xmlns:p14="http://schemas.microsoft.com/office/powerpoint/2010/main" Requires="p14">
      <p:transition spd="slow" p14:dur="2000" advTm="68394"/>
    </mc:Choice>
    <mc:Fallback>
      <p:transition spd="slow" advTm="68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Polynomials</a:t>
            </a:r>
            <a:endParaRPr lang="en-CA" dirty="0"/>
          </a:p>
        </p:txBody>
      </p:sp>
      <p:sp>
        <p:nvSpPr>
          <p:cNvPr id="3" name="Content Placeholder 2"/>
          <p:cNvSpPr>
            <a:spLocks noGrp="1"/>
          </p:cNvSpPr>
          <p:nvPr>
            <p:ph idx="1"/>
          </p:nvPr>
        </p:nvSpPr>
        <p:spPr>
          <a:xfrm>
            <a:off x="457200" y="1600200"/>
            <a:ext cx="8001000" cy="4525963"/>
          </a:xfrm>
        </p:spPr>
        <p:txBody>
          <a:bodyPr/>
          <a:lstStyle/>
          <a:p>
            <a:r>
              <a:rPr lang="en-US" dirty="0" smtClean="0"/>
              <a:t>We saw that all vectors of the form                        do not form a subspace </a:t>
            </a:r>
          </a:p>
          <a:p>
            <a:r>
              <a:rPr lang="en-US" dirty="0" smtClean="0"/>
              <a:t>Question:</a:t>
            </a:r>
          </a:p>
          <a:p>
            <a:pPr lvl="1"/>
            <a:r>
              <a:rPr lang="en-US" dirty="0" smtClean="0"/>
              <a:t>Do all vectors of the form                                        define a subspace?</a:t>
            </a:r>
          </a:p>
          <a:p>
            <a:pPr lvl="2"/>
            <a:r>
              <a:rPr lang="en-US" dirty="0" smtClean="0"/>
              <a:t>In this case, yes, because </a:t>
            </a:r>
          </a:p>
          <a:p>
            <a:pPr lvl="2"/>
            <a:endParaRPr lang="en-US" dirty="0"/>
          </a:p>
          <a:p>
            <a:pPr lvl="2"/>
            <a:endParaRPr lang="en-US" dirty="0" smtClean="0"/>
          </a:p>
          <a:p>
            <a:pPr lvl="2"/>
            <a:endParaRPr lang="en-US" dirty="0"/>
          </a:p>
          <a:p>
            <a:pPr lvl="2"/>
            <a:endParaRPr lang="en-US" dirty="0" smtClean="0"/>
          </a:p>
          <a:p>
            <a:pPr lvl="2"/>
            <a:r>
              <a:rPr lang="en-US" dirty="0" smtClean="0"/>
              <a:t>One significant question we will be asking is when can we write one vector as a linear combination of other vectors?                       </a:t>
            </a:r>
            <a:endParaRPr lang="en-US" dirty="0" smtClean="0"/>
          </a:p>
          <a:p>
            <a:pPr marL="457200" lvl="1" indent="0" algn="ctr">
              <a:buNone/>
            </a:pPr>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866296893"/>
              </p:ext>
            </p:extLst>
          </p:nvPr>
        </p:nvGraphicFramePr>
        <p:xfrm>
          <a:off x="5105400" y="1447800"/>
          <a:ext cx="1285875" cy="808037"/>
        </p:xfrm>
        <a:graphic>
          <a:graphicData uri="http://schemas.openxmlformats.org/presentationml/2006/ole">
            <mc:AlternateContent xmlns:mc="http://schemas.openxmlformats.org/markup-compatibility/2006">
              <mc:Choice xmlns:v="urn:schemas-microsoft-com:vml" Requires="v">
                <p:oleObj spid="_x0000_s205837" name="Equation" r:id="rId6" imgW="1218960" imgH="736560" progId="Equation.DSMT4">
                  <p:embed/>
                </p:oleObj>
              </mc:Choice>
              <mc:Fallback>
                <p:oleObj name="Equation" r:id="rId6" imgW="1218960" imgH="736560" progId="Equation.DSMT4">
                  <p:embed/>
                  <p:pic>
                    <p:nvPicPr>
                      <p:cNvPr id="0" name=""/>
                      <p:cNvPicPr>
                        <a:picLocks noChangeAspect="1" noChangeArrowheads="1"/>
                      </p:cNvPicPr>
                      <p:nvPr/>
                    </p:nvPicPr>
                    <p:blipFill>
                      <a:blip r:embed="rId7"/>
                      <a:srcRect/>
                      <a:stretch>
                        <a:fillRect/>
                      </a:stretch>
                    </p:blipFill>
                    <p:spPr bwMode="auto">
                      <a:xfrm>
                        <a:off x="5105400" y="1447800"/>
                        <a:ext cx="12858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485311219"/>
              </p:ext>
            </p:extLst>
          </p:nvPr>
        </p:nvGraphicFramePr>
        <p:xfrm>
          <a:off x="4267200" y="2362200"/>
          <a:ext cx="2130425" cy="1225550"/>
        </p:xfrm>
        <a:graphic>
          <a:graphicData uri="http://schemas.openxmlformats.org/presentationml/2006/ole">
            <mc:AlternateContent xmlns:mc="http://schemas.openxmlformats.org/markup-compatibility/2006">
              <mc:Choice xmlns:v="urn:schemas-microsoft-com:vml" Requires="v">
                <p:oleObj spid="_x0000_s205838" name="Equation" r:id="rId8" imgW="2019240" imgH="1117440" progId="Equation.DSMT4">
                  <p:embed/>
                </p:oleObj>
              </mc:Choice>
              <mc:Fallback>
                <p:oleObj name="Equation" r:id="rId8" imgW="2019240" imgH="1117440" progId="Equation.DSMT4">
                  <p:embed/>
                  <p:pic>
                    <p:nvPicPr>
                      <p:cNvPr id="0" name=""/>
                      <p:cNvPicPr>
                        <a:picLocks noChangeAspect="1" noChangeArrowheads="1"/>
                      </p:cNvPicPr>
                      <p:nvPr/>
                    </p:nvPicPr>
                    <p:blipFill>
                      <a:blip r:embed="rId9"/>
                      <a:srcRect/>
                      <a:stretch>
                        <a:fillRect/>
                      </a:stretch>
                    </p:blipFill>
                    <p:spPr bwMode="auto">
                      <a:xfrm>
                        <a:off x="4267200" y="2362200"/>
                        <a:ext cx="21304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18452213"/>
              </p:ext>
            </p:extLst>
          </p:nvPr>
        </p:nvGraphicFramePr>
        <p:xfrm>
          <a:off x="3810000" y="3886200"/>
          <a:ext cx="1728788" cy="1225550"/>
        </p:xfrm>
        <a:graphic>
          <a:graphicData uri="http://schemas.openxmlformats.org/presentationml/2006/ole">
            <mc:AlternateContent xmlns:mc="http://schemas.openxmlformats.org/markup-compatibility/2006">
              <mc:Choice xmlns:v="urn:schemas-microsoft-com:vml" Requires="v">
                <p:oleObj spid="_x0000_s205839" name="Equation" r:id="rId10" imgW="1638000" imgH="1117440" progId="Equation.DSMT4">
                  <p:embed/>
                </p:oleObj>
              </mc:Choice>
              <mc:Fallback>
                <p:oleObj name="Equation" r:id="rId10" imgW="1638000" imgH="1117440" progId="Equation.DSMT4">
                  <p:embed/>
                  <p:pic>
                    <p:nvPicPr>
                      <p:cNvPr id="0" name=""/>
                      <p:cNvPicPr>
                        <a:picLocks noChangeAspect="1" noChangeArrowheads="1"/>
                      </p:cNvPicPr>
                      <p:nvPr/>
                    </p:nvPicPr>
                    <p:blipFill>
                      <a:blip r:embed="rId11"/>
                      <a:srcRect/>
                      <a:stretch>
                        <a:fillRect/>
                      </a:stretch>
                    </p:blipFill>
                    <p:spPr bwMode="auto">
                      <a:xfrm>
                        <a:off x="3810000" y="3886200"/>
                        <a:ext cx="17287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59124380"/>
      </p:ext>
    </p:extLst>
  </p:cSld>
  <p:clrMapOvr>
    <a:masterClrMapping/>
  </p:clrMapOvr>
  <mc:AlternateContent xmlns:mc="http://schemas.openxmlformats.org/markup-compatibility/2006">
    <mc:Choice xmlns:p14="http://schemas.microsoft.com/office/powerpoint/2010/main" Requires="p14">
      <p:transition spd="slow" p14:dur="2000" advTm="123008"/>
    </mc:Choice>
    <mc:Fallback>
      <p:transition spd="slow" advTm="12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signals</a:t>
            </a:r>
            <a:endParaRPr lang="en-CA" dirty="0"/>
          </a:p>
        </p:txBody>
      </p:sp>
      <p:sp>
        <p:nvSpPr>
          <p:cNvPr id="3" name="Content Placeholder 2"/>
          <p:cNvSpPr>
            <a:spLocks noGrp="1"/>
          </p:cNvSpPr>
          <p:nvPr>
            <p:ph idx="1"/>
          </p:nvPr>
        </p:nvSpPr>
        <p:spPr>
          <a:xfrm>
            <a:off x="457200" y="1600200"/>
            <a:ext cx="8001000" cy="4525963"/>
          </a:xfrm>
        </p:spPr>
        <p:txBody>
          <a:bodyPr/>
          <a:lstStyle/>
          <a:p>
            <a:r>
              <a:rPr lang="en-US" dirty="0" smtClean="0"/>
              <a:t>The vector space of discrete signals includes, for example,</a:t>
            </a:r>
          </a:p>
          <a:p>
            <a:endParaRPr lang="en-US" dirty="0"/>
          </a:p>
          <a:p>
            <a:pPr marL="0" indent="0">
              <a:buNone/>
            </a:pPr>
            <a:r>
              <a:rPr lang="en-US" dirty="0" smtClean="0"/>
              <a:t>      which grows arbitrarily large</a:t>
            </a:r>
          </a:p>
          <a:p>
            <a:pPr marL="0" indent="0">
              <a:buNone/>
            </a:pPr>
            <a:endParaRPr lang="en-US" dirty="0"/>
          </a:p>
          <a:p>
            <a:r>
              <a:rPr lang="en-US" dirty="0" smtClean="0"/>
              <a:t>We will define a discrete signal </a:t>
            </a:r>
            <a:r>
              <a:rPr lang="en-US" i="1" dirty="0" smtClean="0">
                <a:latin typeface="Times New Roman" panose="02020603050405020304" pitchFamily="18" charset="0"/>
              </a:rPr>
              <a:t>x</a:t>
            </a:r>
            <a:r>
              <a:rPr lang="en-US" dirty="0" smtClean="0"/>
              <a:t> as being </a:t>
            </a:r>
            <a:r>
              <a:rPr lang="en-US" i="1" dirty="0" smtClean="0"/>
              <a:t>bounded</a:t>
            </a:r>
            <a:r>
              <a:rPr lang="en-US" dirty="0" smtClean="0"/>
              <a:t> if there exists an </a:t>
            </a:r>
            <a:r>
              <a:rPr lang="en-US" i="1" dirty="0" smtClean="0">
                <a:latin typeface="Times New Roman" panose="02020603050405020304" pitchFamily="18" charset="0"/>
              </a:rPr>
              <a:t>M</a:t>
            </a:r>
            <a:r>
              <a:rPr lang="en-US" dirty="0" smtClean="0">
                <a:latin typeface="Times New Roman" panose="02020603050405020304" pitchFamily="18" charset="0"/>
              </a:rPr>
              <a:t> &gt; 0</a:t>
            </a:r>
            <a:r>
              <a:rPr lang="en-US" dirty="0" smtClean="0"/>
              <a:t> such that </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i="1" dirty="0" smtClean="0">
                <a:latin typeface="Times New Roman" panose="02020603050405020304" pitchFamily="18" charset="0"/>
              </a:rPr>
              <a:t>k</a:t>
            </a:r>
            <a:r>
              <a:rPr lang="en-US" dirty="0" smtClean="0">
                <a:latin typeface="Times New Roman" panose="02020603050405020304" pitchFamily="18" charset="0"/>
              </a:rPr>
              <a:t>]| </a:t>
            </a:r>
            <a:r>
              <a:rPr lang="en-CA" dirty="0" smtClean="0">
                <a:latin typeface="Times New Roman" panose="02020603050405020304" pitchFamily="18" charset="0"/>
              </a:rPr>
              <a:t>≤ </a:t>
            </a:r>
            <a:r>
              <a:rPr lang="en-CA" i="1" dirty="0" smtClean="0">
                <a:latin typeface="Times New Roman" panose="02020603050405020304" pitchFamily="18" charset="0"/>
              </a:rPr>
              <a:t>M</a:t>
            </a:r>
            <a:r>
              <a:rPr lang="en-CA" i="1" dirty="0" smtClean="0"/>
              <a:t> </a:t>
            </a:r>
            <a:r>
              <a:rPr lang="en-CA" dirty="0" smtClean="0"/>
              <a:t>for all </a:t>
            </a:r>
            <a:r>
              <a:rPr lang="en-CA" i="1" dirty="0" smtClean="0">
                <a:latin typeface="Times New Roman" panose="02020603050405020304" pitchFamily="18" charset="0"/>
              </a:rPr>
              <a:t>k</a:t>
            </a:r>
            <a:r>
              <a:rPr lang="en-CA" dirty="0" smtClean="0">
                <a:latin typeface="Times New Roman" panose="02020603050405020304" pitchFamily="18" charset="0"/>
              </a:rPr>
              <a:t> = 0, 1, 2, …</a:t>
            </a: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95182700"/>
              </p:ext>
            </p:extLst>
          </p:nvPr>
        </p:nvGraphicFramePr>
        <p:xfrm>
          <a:off x="3429000" y="2057400"/>
          <a:ext cx="2449513" cy="501650"/>
        </p:xfrm>
        <a:graphic>
          <a:graphicData uri="http://schemas.openxmlformats.org/presentationml/2006/ole">
            <mc:AlternateContent xmlns:mc="http://schemas.openxmlformats.org/markup-compatibility/2006">
              <mc:Choice xmlns:v="urn:schemas-microsoft-com:vml" Requires="v">
                <p:oleObj spid="_x0000_s206856" name="Equation" r:id="rId6" imgW="2323800" imgH="457200" progId="Equation.DSMT4">
                  <p:embed/>
                </p:oleObj>
              </mc:Choice>
              <mc:Fallback>
                <p:oleObj name="Equation" r:id="rId6" imgW="2323800" imgH="457200" progId="Equation.DSMT4">
                  <p:embed/>
                  <p:pic>
                    <p:nvPicPr>
                      <p:cNvPr id="0" name="Object 5"/>
                      <p:cNvPicPr>
                        <a:picLocks noChangeAspect="1" noChangeArrowheads="1"/>
                      </p:cNvPicPr>
                      <p:nvPr/>
                    </p:nvPicPr>
                    <p:blipFill>
                      <a:blip r:embed="rId7"/>
                      <a:srcRect/>
                      <a:stretch>
                        <a:fillRect/>
                      </a:stretch>
                    </p:blipFill>
                    <p:spPr bwMode="auto">
                      <a:xfrm>
                        <a:off x="3429000" y="2057400"/>
                        <a:ext cx="24495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62471133"/>
      </p:ext>
    </p:extLst>
  </p:cSld>
  <p:clrMapOvr>
    <a:masterClrMapping/>
  </p:clrMapOvr>
  <mc:AlternateContent xmlns:mc="http://schemas.openxmlformats.org/markup-compatibility/2006">
    <mc:Choice xmlns:p14="http://schemas.microsoft.com/office/powerpoint/2010/main" Requires="p14">
      <p:transition spd="slow" p14:dur="2000" advTm="55640"/>
    </mc:Choice>
    <mc:Fallback>
      <p:transition spd="slow" advTm="55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signals</a:t>
            </a:r>
            <a:endParaRPr lang="en-CA" dirty="0"/>
          </a:p>
        </p:txBody>
      </p:sp>
      <p:sp>
        <p:nvSpPr>
          <p:cNvPr id="3" name="Content Placeholder 2"/>
          <p:cNvSpPr>
            <a:spLocks noGrp="1"/>
          </p:cNvSpPr>
          <p:nvPr>
            <p:ph idx="1"/>
          </p:nvPr>
        </p:nvSpPr>
        <p:spPr>
          <a:xfrm>
            <a:off x="457200" y="1600200"/>
            <a:ext cx="8001000" cy="4525963"/>
          </a:xfrm>
        </p:spPr>
        <p:txBody>
          <a:bodyPr/>
          <a:lstStyle/>
          <a:p>
            <a:r>
              <a:rPr lang="en-US" dirty="0" smtClean="0"/>
              <a:t>Question:</a:t>
            </a:r>
            <a:endParaRPr lang="en-CA" dirty="0"/>
          </a:p>
          <a:p>
            <a:pPr lvl="1"/>
            <a:r>
              <a:rPr lang="en-US" dirty="0" smtClean="0"/>
              <a:t>Is the set of all discrete signals bounded by 10 a subspace of all discrete signals?</a:t>
            </a:r>
          </a:p>
          <a:p>
            <a:pPr lvl="1"/>
            <a:r>
              <a:rPr lang="en-US" dirty="0" smtClean="0"/>
              <a:t>For this to be true</a:t>
            </a:r>
          </a:p>
          <a:p>
            <a:pPr lvl="2"/>
            <a:r>
              <a:rPr lang="en-US" dirty="0" smtClean="0"/>
              <a:t>Given such a signal </a:t>
            </a:r>
            <a:r>
              <a:rPr lang="en-US" i="1" dirty="0" smtClean="0">
                <a:latin typeface="Times New Roman" panose="02020603050405020304" pitchFamily="18" charset="0"/>
              </a:rPr>
              <a:t>x</a:t>
            </a:r>
            <a:r>
              <a:rPr lang="en-US" dirty="0" smtClean="0"/>
              <a:t>, then </a:t>
            </a:r>
            <a:r>
              <a:rPr lang="en-US" i="1" dirty="0" smtClean="0">
                <a:latin typeface="Symbol" panose="05050102010706020507" pitchFamily="18" charset="2"/>
              </a:rPr>
              <a:t>a </a:t>
            </a:r>
            <a:r>
              <a:rPr lang="en-US" i="1" dirty="0" smtClean="0">
                <a:latin typeface="Times New Roman" panose="02020603050405020304" pitchFamily="18" charset="0"/>
              </a:rPr>
              <a:t>x</a:t>
            </a:r>
            <a:r>
              <a:rPr lang="en-US" dirty="0" smtClean="0"/>
              <a:t> must also be bounded by 10</a:t>
            </a:r>
            <a:endParaRPr lang="en-US" dirty="0"/>
          </a:p>
          <a:p>
            <a:pPr lvl="2"/>
            <a:r>
              <a:rPr lang="en-US" dirty="0"/>
              <a:t>Given </a:t>
            </a:r>
            <a:r>
              <a:rPr lang="en-US" dirty="0" smtClean="0"/>
              <a:t>two such signals </a:t>
            </a:r>
            <a:r>
              <a:rPr lang="en-US" i="1" dirty="0" smtClean="0">
                <a:latin typeface="Times New Roman" panose="02020603050405020304" pitchFamily="18" charset="0"/>
              </a:rPr>
              <a:t>x</a:t>
            </a:r>
            <a:r>
              <a:rPr lang="en-US" i="1" dirty="0" smtClean="0"/>
              <a:t> </a:t>
            </a:r>
            <a:r>
              <a:rPr lang="en-US" dirty="0" smtClean="0"/>
              <a:t>and </a:t>
            </a:r>
            <a:r>
              <a:rPr lang="en-US" i="1" dirty="0" smtClean="0">
                <a:latin typeface="Times New Roman" panose="02020603050405020304" pitchFamily="18" charset="0"/>
              </a:rPr>
              <a:t>y</a:t>
            </a:r>
            <a:r>
              <a:rPr lang="en-US" dirty="0" smtClean="0"/>
              <a:t>, </a:t>
            </a:r>
            <a:r>
              <a:rPr lang="en-US" dirty="0"/>
              <a:t>then </a:t>
            </a:r>
            <a:r>
              <a:rPr lang="en-US" i="1" dirty="0" smtClean="0">
                <a:latin typeface="Times New Roman" panose="02020603050405020304" pitchFamily="18" charset="0"/>
              </a:rPr>
              <a:t>x</a:t>
            </a:r>
            <a:r>
              <a:rPr lang="en-US" dirty="0" smtClean="0">
                <a:latin typeface="Times New Roman" panose="02020603050405020304" pitchFamily="18" charset="0"/>
              </a:rPr>
              <a:t> + </a:t>
            </a:r>
            <a:r>
              <a:rPr lang="en-US" i="1" dirty="0" smtClean="0">
                <a:latin typeface="Times New Roman" panose="02020603050405020304" pitchFamily="18" charset="0"/>
              </a:rPr>
              <a:t>y</a:t>
            </a:r>
            <a:r>
              <a:rPr lang="en-US" dirty="0" smtClean="0"/>
              <a:t> </a:t>
            </a:r>
            <a:r>
              <a:rPr lang="en-US" dirty="0"/>
              <a:t>must also be bounded by </a:t>
            </a:r>
            <a:r>
              <a:rPr lang="en-US" dirty="0" smtClean="0"/>
              <a:t>10</a:t>
            </a:r>
          </a:p>
          <a:p>
            <a:pPr lvl="1"/>
            <a:r>
              <a:rPr lang="en-US" dirty="0" smtClean="0"/>
              <a:t>Simple counter-example:</a:t>
            </a:r>
          </a:p>
          <a:p>
            <a:pPr lvl="2"/>
            <a:r>
              <a:rPr lang="en-US" dirty="0" smtClean="0"/>
              <a:t>Consider the discrete signal</a:t>
            </a:r>
          </a:p>
          <a:p>
            <a:pPr lvl="2"/>
            <a:r>
              <a:rPr lang="en-US" dirty="0" smtClean="0"/>
              <a:t>Each entry is                                 , so        falls into this set</a:t>
            </a:r>
          </a:p>
          <a:p>
            <a:pPr lvl="2"/>
            <a:endParaRPr lang="en-US" dirty="0"/>
          </a:p>
          <a:p>
            <a:pPr lvl="2"/>
            <a:r>
              <a:rPr lang="en-US" dirty="0" smtClean="0"/>
              <a:t>However,                                                        and </a:t>
            </a:r>
          </a:p>
          <a:p>
            <a:pPr lvl="2"/>
            <a:r>
              <a:rPr lang="en-US" dirty="0" smtClean="0"/>
              <a:t>Thus, it is not a subspace</a:t>
            </a:r>
            <a:endParaRPr lang="en-US" dirty="0"/>
          </a:p>
          <a:p>
            <a:pPr lvl="2"/>
            <a:endParaRPr lang="en-US" dirty="0"/>
          </a:p>
          <a:p>
            <a:pPr lvl="1"/>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264463530"/>
              </p:ext>
            </p:extLst>
          </p:nvPr>
        </p:nvGraphicFramePr>
        <p:xfrm>
          <a:off x="4800600" y="4492625"/>
          <a:ext cx="2570163" cy="460375"/>
        </p:xfrm>
        <a:graphic>
          <a:graphicData uri="http://schemas.openxmlformats.org/presentationml/2006/ole">
            <mc:AlternateContent xmlns:mc="http://schemas.openxmlformats.org/markup-compatibility/2006">
              <mc:Choice xmlns:v="urn:schemas-microsoft-com:vml" Requires="v">
                <p:oleObj spid="_x0000_s207896" name="Equation" r:id="rId6" imgW="2438280" imgH="419040" progId="Equation.DSMT4">
                  <p:embed/>
                </p:oleObj>
              </mc:Choice>
              <mc:Fallback>
                <p:oleObj name="Equation" r:id="rId6" imgW="2438280" imgH="419040" progId="Equation.DSMT4">
                  <p:embed/>
                  <p:pic>
                    <p:nvPicPr>
                      <p:cNvPr id="0" name="Object 5"/>
                      <p:cNvPicPr>
                        <a:picLocks noChangeAspect="1" noChangeArrowheads="1"/>
                      </p:cNvPicPr>
                      <p:nvPr/>
                    </p:nvPicPr>
                    <p:blipFill>
                      <a:blip r:embed="rId7"/>
                      <a:srcRect/>
                      <a:stretch>
                        <a:fillRect/>
                      </a:stretch>
                    </p:blipFill>
                    <p:spPr bwMode="auto">
                      <a:xfrm>
                        <a:off x="4800600" y="4492625"/>
                        <a:ext cx="2570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48198778"/>
              </p:ext>
            </p:extLst>
          </p:nvPr>
        </p:nvGraphicFramePr>
        <p:xfrm>
          <a:off x="3182644" y="4850166"/>
          <a:ext cx="1712913" cy="558800"/>
        </p:xfrm>
        <a:graphic>
          <a:graphicData uri="http://schemas.openxmlformats.org/presentationml/2006/ole">
            <mc:AlternateContent xmlns:mc="http://schemas.openxmlformats.org/markup-compatibility/2006">
              <mc:Choice xmlns:v="urn:schemas-microsoft-com:vml" Requires="v">
                <p:oleObj spid="_x0000_s207897" name="Equation" r:id="rId8" imgW="1625400" imgH="507960" progId="Equation.DSMT4">
                  <p:embed/>
                </p:oleObj>
              </mc:Choice>
              <mc:Fallback>
                <p:oleObj name="Equation" r:id="rId8" imgW="1625400" imgH="507960" progId="Equation.DSMT4">
                  <p:embed/>
                  <p:pic>
                    <p:nvPicPr>
                      <p:cNvPr id="0" name=""/>
                      <p:cNvPicPr>
                        <a:picLocks noChangeAspect="1" noChangeArrowheads="1"/>
                      </p:cNvPicPr>
                      <p:nvPr/>
                    </p:nvPicPr>
                    <p:blipFill>
                      <a:blip r:embed="rId9"/>
                      <a:srcRect/>
                      <a:stretch>
                        <a:fillRect/>
                      </a:stretch>
                    </p:blipFill>
                    <p:spPr bwMode="auto">
                      <a:xfrm>
                        <a:off x="3182644" y="4850166"/>
                        <a:ext cx="171291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91954133"/>
              </p:ext>
            </p:extLst>
          </p:nvPr>
        </p:nvGraphicFramePr>
        <p:xfrm>
          <a:off x="5356932" y="4859044"/>
          <a:ext cx="280987" cy="363538"/>
        </p:xfrm>
        <a:graphic>
          <a:graphicData uri="http://schemas.openxmlformats.org/presentationml/2006/ole">
            <mc:AlternateContent xmlns:mc="http://schemas.openxmlformats.org/markup-compatibility/2006">
              <mc:Choice xmlns:v="urn:schemas-microsoft-com:vml" Requires="v">
                <p:oleObj spid="_x0000_s207898" name="Equation" r:id="rId10" imgW="266400" imgH="330120" progId="Equation.DSMT4">
                  <p:embed/>
                </p:oleObj>
              </mc:Choice>
              <mc:Fallback>
                <p:oleObj name="Equation" r:id="rId10" imgW="266400" imgH="330120" progId="Equation.DSMT4">
                  <p:embed/>
                  <p:pic>
                    <p:nvPicPr>
                      <p:cNvPr id="0" name=""/>
                      <p:cNvPicPr>
                        <a:picLocks noChangeAspect="1" noChangeArrowheads="1"/>
                      </p:cNvPicPr>
                      <p:nvPr/>
                    </p:nvPicPr>
                    <p:blipFill>
                      <a:blip r:embed="rId11"/>
                      <a:srcRect/>
                      <a:stretch>
                        <a:fillRect/>
                      </a:stretch>
                    </p:blipFill>
                    <p:spPr bwMode="auto">
                      <a:xfrm>
                        <a:off x="5356932" y="4859044"/>
                        <a:ext cx="2809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428942820"/>
              </p:ext>
            </p:extLst>
          </p:nvPr>
        </p:nvGraphicFramePr>
        <p:xfrm>
          <a:off x="2748256" y="5571478"/>
          <a:ext cx="2984500" cy="460375"/>
        </p:xfrm>
        <a:graphic>
          <a:graphicData uri="http://schemas.openxmlformats.org/presentationml/2006/ole">
            <mc:AlternateContent xmlns:mc="http://schemas.openxmlformats.org/markup-compatibility/2006">
              <mc:Choice xmlns:v="urn:schemas-microsoft-com:vml" Requires="v">
                <p:oleObj spid="_x0000_s207899" name="Equation" r:id="rId12" imgW="2831760" imgH="419040" progId="Equation.DSMT4">
                  <p:embed/>
                </p:oleObj>
              </mc:Choice>
              <mc:Fallback>
                <p:oleObj name="Equation" r:id="rId12" imgW="2831760" imgH="419040" progId="Equation.DSMT4">
                  <p:embed/>
                  <p:pic>
                    <p:nvPicPr>
                      <p:cNvPr id="0" name=""/>
                      <p:cNvPicPr>
                        <a:picLocks noChangeAspect="1" noChangeArrowheads="1"/>
                      </p:cNvPicPr>
                      <p:nvPr/>
                    </p:nvPicPr>
                    <p:blipFill>
                      <a:blip r:embed="rId13"/>
                      <a:srcRect/>
                      <a:stretch>
                        <a:fillRect/>
                      </a:stretch>
                    </p:blipFill>
                    <p:spPr bwMode="auto">
                      <a:xfrm>
                        <a:off x="2748256" y="5571478"/>
                        <a:ext cx="2984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64156705"/>
              </p:ext>
            </p:extLst>
          </p:nvPr>
        </p:nvGraphicFramePr>
        <p:xfrm>
          <a:off x="6239522" y="5539668"/>
          <a:ext cx="2220913" cy="587375"/>
        </p:xfrm>
        <a:graphic>
          <a:graphicData uri="http://schemas.openxmlformats.org/presentationml/2006/ole">
            <mc:AlternateContent xmlns:mc="http://schemas.openxmlformats.org/markup-compatibility/2006">
              <mc:Choice xmlns:v="urn:schemas-microsoft-com:vml" Requires="v">
                <p:oleObj spid="_x0000_s207900" name="Equation" r:id="rId14" imgW="2108160" imgH="533160" progId="Equation.DSMT4">
                  <p:embed/>
                </p:oleObj>
              </mc:Choice>
              <mc:Fallback>
                <p:oleObj name="Equation" r:id="rId14" imgW="2108160" imgH="533160" progId="Equation.DSMT4">
                  <p:embed/>
                  <p:pic>
                    <p:nvPicPr>
                      <p:cNvPr id="0" name=""/>
                      <p:cNvPicPr>
                        <a:picLocks noChangeAspect="1" noChangeArrowheads="1"/>
                      </p:cNvPicPr>
                      <p:nvPr/>
                    </p:nvPicPr>
                    <p:blipFill>
                      <a:blip r:embed="rId15"/>
                      <a:srcRect/>
                      <a:stretch>
                        <a:fillRect/>
                      </a:stretch>
                    </p:blipFill>
                    <p:spPr bwMode="auto">
                      <a:xfrm>
                        <a:off x="6239522" y="5539668"/>
                        <a:ext cx="222091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62385762"/>
      </p:ext>
    </p:extLst>
  </p:cSld>
  <p:clrMapOvr>
    <a:masterClrMapping/>
  </p:clrMapOvr>
  <mc:AlternateContent xmlns:mc="http://schemas.openxmlformats.org/markup-compatibility/2006">
    <mc:Choice xmlns:p14="http://schemas.microsoft.com/office/powerpoint/2010/main" Requires="p14">
      <p:transition spd="slow" p14:dur="2000" advTm="139176"/>
    </mc:Choice>
    <mc:Fallback>
      <p:transition spd="slow" advTm="139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signals</a:t>
            </a:r>
            <a:endParaRPr lang="en-CA" dirty="0"/>
          </a:p>
        </p:txBody>
      </p:sp>
      <p:sp>
        <p:nvSpPr>
          <p:cNvPr id="3" name="Content Placeholder 2"/>
          <p:cNvSpPr>
            <a:spLocks noGrp="1"/>
          </p:cNvSpPr>
          <p:nvPr>
            <p:ph idx="1"/>
          </p:nvPr>
        </p:nvSpPr>
        <p:spPr>
          <a:xfrm>
            <a:off x="457200" y="1600200"/>
            <a:ext cx="8001000" cy="4525963"/>
          </a:xfrm>
        </p:spPr>
        <p:txBody>
          <a:bodyPr/>
          <a:lstStyle/>
          <a:p>
            <a:r>
              <a:rPr lang="en-US" dirty="0" smtClean="0"/>
              <a:t>Question:</a:t>
            </a:r>
            <a:endParaRPr lang="en-CA" dirty="0"/>
          </a:p>
          <a:p>
            <a:pPr lvl="1"/>
            <a:r>
              <a:rPr lang="en-US" dirty="0" smtClean="0"/>
              <a:t>Is the set of all bounded discrete signals a subspace?</a:t>
            </a:r>
          </a:p>
          <a:p>
            <a:pPr lvl="1"/>
            <a:r>
              <a:rPr lang="en-US" dirty="0" smtClean="0"/>
              <a:t>Given </a:t>
            </a:r>
            <a:r>
              <a:rPr lang="en-US" i="1" dirty="0" smtClean="0">
                <a:latin typeface="Times New Roman" panose="02020603050405020304" pitchFamily="18" charset="0"/>
              </a:rPr>
              <a:t>x</a:t>
            </a:r>
            <a:r>
              <a:rPr lang="en-US" dirty="0" smtClean="0"/>
              <a:t>, there must be an </a:t>
            </a:r>
            <a:r>
              <a:rPr lang="en-US" i="1" dirty="0" err="1" smtClean="0">
                <a:latin typeface="Times New Roman" panose="02020603050405020304" pitchFamily="18" charset="0"/>
              </a:rPr>
              <a:t>M</a:t>
            </a:r>
            <a:r>
              <a:rPr lang="en-US" i="1" baseline="-25000" dirty="0" err="1" smtClean="0">
                <a:latin typeface="Times New Roman" panose="02020603050405020304" pitchFamily="18" charset="0"/>
              </a:rPr>
              <a:t>x</a:t>
            </a:r>
            <a:r>
              <a:rPr lang="en-US" dirty="0" smtClean="0"/>
              <a:t> such that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i="1" dirty="0">
                <a:latin typeface="Times New Roman" panose="02020603050405020304" pitchFamily="18" charset="0"/>
              </a:rPr>
              <a:t>k</a:t>
            </a:r>
            <a:r>
              <a:rPr lang="en-US" dirty="0">
                <a:latin typeface="Times New Roman" panose="02020603050405020304" pitchFamily="18" charset="0"/>
              </a:rPr>
              <a:t>]| </a:t>
            </a:r>
            <a:r>
              <a:rPr lang="en-CA" dirty="0">
                <a:latin typeface="Times New Roman" panose="02020603050405020304" pitchFamily="18" charset="0"/>
              </a:rPr>
              <a:t>≤ </a:t>
            </a:r>
            <a:r>
              <a:rPr lang="en-CA" i="1" dirty="0" smtClean="0">
                <a:latin typeface="Times New Roman" panose="02020603050405020304" pitchFamily="18" charset="0"/>
              </a:rPr>
              <a:t>M</a:t>
            </a:r>
            <a:r>
              <a:rPr lang="en-US" i="1" baseline="-25000" dirty="0">
                <a:latin typeface="Times New Roman" panose="02020603050405020304" pitchFamily="18" charset="0"/>
              </a:rPr>
              <a:t>x</a:t>
            </a:r>
            <a:r>
              <a:rPr lang="en-CA" i="1" dirty="0" smtClean="0"/>
              <a:t> </a:t>
            </a:r>
            <a:endParaRPr lang="en-US" dirty="0" smtClean="0"/>
          </a:p>
          <a:p>
            <a:pPr lvl="1"/>
            <a:r>
              <a:rPr lang="en-US" dirty="0" smtClean="0"/>
              <a:t>Thus, given such an </a:t>
            </a:r>
            <a:r>
              <a:rPr lang="en-US" i="1" dirty="0" smtClean="0">
                <a:latin typeface="Times New Roman" panose="02020603050405020304" pitchFamily="18" charset="0"/>
              </a:rPr>
              <a:t>x</a:t>
            </a:r>
            <a:r>
              <a:rPr lang="en-US" dirty="0" smtClean="0"/>
              <a:t>, let us consider </a:t>
            </a:r>
            <a:r>
              <a:rPr lang="en-US" i="1" dirty="0" smtClean="0">
                <a:latin typeface="Symbol" panose="05050102010706020507" pitchFamily="18" charset="2"/>
              </a:rPr>
              <a:t>a</a:t>
            </a:r>
            <a:r>
              <a:rPr lang="en-US" dirty="0" smtClean="0"/>
              <a:t> </a:t>
            </a:r>
            <a:r>
              <a:rPr lang="en-US" i="1" dirty="0" smtClean="0">
                <a:latin typeface="Times New Roman" panose="02020603050405020304" pitchFamily="18" charset="0"/>
              </a:rPr>
              <a:t>x</a:t>
            </a:r>
            <a:endParaRPr lang="en-CA" i="1" dirty="0" smtClean="0"/>
          </a:p>
          <a:p>
            <a:pPr lvl="1"/>
            <a:r>
              <a:rPr lang="en-US" dirty="0" smtClean="0"/>
              <a:t>Thus,</a:t>
            </a:r>
          </a:p>
          <a:p>
            <a:pPr lvl="1"/>
            <a:endParaRPr lang="en-US" dirty="0"/>
          </a:p>
          <a:p>
            <a:pPr lvl="1"/>
            <a:endParaRPr lang="en-US" dirty="0" smtClean="0"/>
          </a:p>
          <a:p>
            <a:pPr lvl="1"/>
            <a:endParaRPr lang="en-US" dirty="0"/>
          </a:p>
          <a:p>
            <a:pPr lvl="1"/>
            <a:r>
              <a:rPr lang="en-US" dirty="0"/>
              <a:t>Therefore, for </a:t>
            </a:r>
            <a:r>
              <a:rPr lang="en-US" i="1" dirty="0" smtClean="0">
                <a:latin typeface="Times New Roman" panose="02020603050405020304" pitchFamily="18" charset="0"/>
              </a:rPr>
              <a:t>x</a:t>
            </a:r>
            <a:r>
              <a:rPr lang="en-US" dirty="0" smtClean="0"/>
              <a:t> and </a:t>
            </a:r>
            <a:r>
              <a:rPr lang="en-US" i="1" dirty="0" smtClean="0"/>
              <a:t>y</a:t>
            </a:r>
            <a:r>
              <a:rPr lang="en-US" dirty="0" smtClean="0"/>
              <a:t>, there are </a:t>
            </a:r>
            <a:r>
              <a:rPr lang="en-US" i="1" dirty="0" err="1" smtClean="0">
                <a:latin typeface="Times New Roman" panose="02020603050405020304" pitchFamily="18" charset="0"/>
              </a:rPr>
              <a:t>M</a:t>
            </a:r>
            <a:r>
              <a:rPr lang="en-US" i="1" baseline="-25000" dirty="0" err="1" smtClean="0">
                <a:latin typeface="Times New Roman" panose="02020603050405020304" pitchFamily="18" charset="0"/>
              </a:rPr>
              <a:t>x</a:t>
            </a:r>
            <a:r>
              <a:rPr lang="en-US" dirty="0" smtClean="0"/>
              <a:t> and </a:t>
            </a:r>
            <a:r>
              <a:rPr lang="en-US" i="1" dirty="0" smtClean="0">
                <a:latin typeface="Times New Roman" panose="02020603050405020304" pitchFamily="18" charset="0"/>
              </a:rPr>
              <a:t>M</a:t>
            </a:r>
            <a:r>
              <a:rPr lang="en-US" i="1" baseline="-25000" dirty="0" smtClean="0">
                <a:latin typeface="Times New Roman" panose="02020603050405020304" pitchFamily="18" charset="0"/>
              </a:rPr>
              <a:t>y</a:t>
            </a:r>
            <a:r>
              <a:rPr lang="en-US" dirty="0" smtClean="0"/>
              <a:t> </a:t>
            </a:r>
            <a:r>
              <a:rPr lang="en-US" dirty="0"/>
              <a:t>such </a:t>
            </a:r>
            <a:r>
              <a:rPr lang="en-US" dirty="0" smtClean="0"/>
              <a:t>that</a:t>
            </a:r>
            <a:endParaRPr lang="en-US" dirty="0"/>
          </a:p>
          <a:p>
            <a:pPr marL="457200" lvl="1" indent="0" algn="ctr">
              <a:buNone/>
            </a:pPr>
            <a:r>
              <a:rPr lang="en-US" dirty="0" smtClean="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i="1" dirty="0">
                <a:latin typeface="Times New Roman" panose="02020603050405020304" pitchFamily="18" charset="0"/>
              </a:rPr>
              <a:t>k</a:t>
            </a:r>
            <a:r>
              <a:rPr lang="en-US" dirty="0">
                <a:latin typeface="Times New Roman" panose="02020603050405020304" pitchFamily="18" charset="0"/>
              </a:rPr>
              <a:t>]| </a:t>
            </a:r>
            <a:r>
              <a:rPr lang="en-CA" dirty="0">
                <a:latin typeface="Times New Roman" panose="02020603050405020304" pitchFamily="18" charset="0"/>
              </a:rPr>
              <a:t>≤ </a:t>
            </a:r>
            <a:r>
              <a:rPr lang="en-CA" i="1" dirty="0">
                <a:latin typeface="Times New Roman" panose="02020603050405020304" pitchFamily="18" charset="0"/>
              </a:rPr>
              <a:t>M</a:t>
            </a:r>
            <a:r>
              <a:rPr lang="en-US" i="1" baseline="-25000" dirty="0">
                <a:latin typeface="Times New Roman" panose="02020603050405020304" pitchFamily="18" charset="0"/>
              </a:rPr>
              <a:t>x</a:t>
            </a:r>
            <a:r>
              <a:rPr lang="en-CA" dirty="0"/>
              <a:t> </a:t>
            </a:r>
            <a:r>
              <a:rPr lang="en-CA" dirty="0" smtClean="0"/>
              <a:t>and </a:t>
            </a:r>
            <a:r>
              <a:rPr lang="en-US" dirty="0" smtClean="0">
                <a:latin typeface="Times New Roman" panose="02020603050405020304" pitchFamily="18" charset="0"/>
              </a:rPr>
              <a:t>|</a:t>
            </a:r>
            <a:r>
              <a:rPr lang="en-US" i="1" dirty="0" smtClean="0">
                <a:latin typeface="Times New Roman" panose="02020603050405020304" pitchFamily="18" charset="0"/>
              </a:rPr>
              <a:t>y</a:t>
            </a:r>
            <a:r>
              <a:rPr lang="en-US" dirty="0" smtClean="0">
                <a:latin typeface="Times New Roman" panose="02020603050405020304" pitchFamily="18" charset="0"/>
              </a:rPr>
              <a:t>[</a:t>
            </a:r>
            <a:r>
              <a:rPr lang="en-US" i="1" dirty="0" smtClean="0">
                <a:latin typeface="Times New Roman" panose="02020603050405020304" pitchFamily="18" charset="0"/>
              </a:rPr>
              <a:t>k</a:t>
            </a:r>
            <a:r>
              <a:rPr lang="en-US" dirty="0">
                <a:latin typeface="Times New Roman" panose="02020603050405020304" pitchFamily="18" charset="0"/>
              </a:rPr>
              <a:t>]| </a:t>
            </a:r>
            <a:r>
              <a:rPr lang="en-CA" dirty="0">
                <a:latin typeface="Times New Roman" panose="02020603050405020304" pitchFamily="18" charset="0"/>
              </a:rPr>
              <a:t>≤ </a:t>
            </a:r>
            <a:r>
              <a:rPr lang="en-CA" i="1" dirty="0" smtClean="0">
                <a:latin typeface="Times New Roman" panose="02020603050405020304" pitchFamily="18" charset="0"/>
              </a:rPr>
              <a:t>M</a:t>
            </a:r>
            <a:r>
              <a:rPr lang="en-US" i="1" baseline="-25000" dirty="0" smtClean="0">
                <a:latin typeface="Times New Roman" panose="02020603050405020304" pitchFamily="18" charset="0"/>
              </a:rPr>
              <a:t>y</a:t>
            </a:r>
            <a:r>
              <a:rPr lang="en-CA" i="1" dirty="0" smtClean="0"/>
              <a:t> </a:t>
            </a:r>
            <a:endParaRPr lang="en-CA" i="1" dirty="0"/>
          </a:p>
          <a:p>
            <a:pPr lvl="1"/>
            <a:r>
              <a:rPr lang="en-US" dirty="0"/>
              <a:t>Thus,</a:t>
            </a:r>
          </a:p>
          <a:p>
            <a:pPr lvl="1"/>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54774208"/>
              </p:ext>
            </p:extLst>
          </p:nvPr>
        </p:nvGraphicFramePr>
        <p:xfrm>
          <a:off x="1998956" y="3150834"/>
          <a:ext cx="2114550" cy="1438275"/>
        </p:xfrm>
        <a:graphic>
          <a:graphicData uri="http://schemas.openxmlformats.org/presentationml/2006/ole">
            <mc:AlternateContent xmlns:mc="http://schemas.openxmlformats.org/markup-compatibility/2006">
              <mc:Choice xmlns:v="urn:schemas-microsoft-com:vml" Requires="v">
                <p:oleObj spid="_x0000_s208909" name="Equation" r:id="rId6" imgW="2006280" imgH="1307880" progId="Equation.DSMT4">
                  <p:embed/>
                </p:oleObj>
              </mc:Choice>
              <mc:Fallback>
                <p:oleObj name="Equation" r:id="rId6" imgW="2006280" imgH="1307880" progId="Equation.DSMT4">
                  <p:embed/>
                  <p:pic>
                    <p:nvPicPr>
                      <p:cNvPr id="0" name="Object 8"/>
                      <p:cNvPicPr>
                        <a:picLocks noChangeAspect="1" noChangeArrowheads="1"/>
                      </p:cNvPicPr>
                      <p:nvPr/>
                    </p:nvPicPr>
                    <p:blipFill>
                      <a:blip r:embed="rId7"/>
                      <a:srcRect/>
                      <a:stretch>
                        <a:fillRect/>
                      </a:stretch>
                    </p:blipFill>
                    <p:spPr bwMode="auto">
                      <a:xfrm>
                        <a:off x="1998956" y="3150834"/>
                        <a:ext cx="21145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000859739"/>
              </p:ext>
            </p:extLst>
          </p:nvPr>
        </p:nvGraphicFramePr>
        <p:xfrm>
          <a:off x="1981200" y="5434012"/>
          <a:ext cx="2851150" cy="1423988"/>
        </p:xfrm>
        <a:graphic>
          <a:graphicData uri="http://schemas.openxmlformats.org/presentationml/2006/ole">
            <mc:AlternateContent xmlns:mc="http://schemas.openxmlformats.org/markup-compatibility/2006">
              <mc:Choice xmlns:v="urn:schemas-microsoft-com:vml" Requires="v">
                <p:oleObj spid="_x0000_s208910" name="Equation" r:id="rId8" imgW="2705040" imgH="1295280" progId="Equation.DSMT4">
                  <p:embed/>
                </p:oleObj>
              </mc:Choice>
              <mc:Fallback>
                <p:oleObj name="Equation" r:id="rId8" imgW="2705040" imgH="1295280" progId="Equation.DSMT4">
                  <p:embed/>
                  <p:pic>
                    <p:nvPicPr>
                      <p:cNvPr id="0" name=""/>
                      <p:cNvPicPr>
                        <a:picLocks noChangeAspect="1" noChangeArrowheads="1"/>
                      </p:cNvPicPr>
                      <p:nvPr/>
                    </p:nvPicPr>
                    <p:blipFill>
                      <a:blip r:embed="rId9"/>
                      <a:srcRect/>
                      <a:stretch>
                        <a:fillRect/>
                      </a:stretch>
                    </p:blipFill>
                    <p:spPr bwMode="auto">
                      <a:xfrm>
                        <a:off x="1981200" y="5434012"/>
                        <a:ext cx="285115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53794031"/>
      </p:ext>
    </p:extLst>
  </p:cSld>
  <p:clrMapOvr>
    <a:masterClrMapping/>
  </p:clrMapOvr>
  <mc:AlternateContent xmlns:mc="http://schemas.openxmlformats.org/markup-compatibility/2006">
    <mc:Choice xmlns:p14="http://schemas.microsoft.com/office/powerpoint/2010/main" Requires="p14">
      <p:transition spd="slow" p14:dur="2000" advTm="213237"/>
    </mc:Choice>
    <mc:Fallback>
      <p:transition spd="slow" advTm="21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signals</a:t>
            </a:r>
            <a:endParaRPr lang="en-CA" dirty="0"/>
          </a:p>
        </p:txBody>
      </p:sp>
      <p:sp>
        <p:nvSpPr>
          <p:cNvPr id="3" name="Content Placeholder 2"/>
          <p:cNvSpPr>
            <a:spLocks noGrp="1"/>
          </p:cNvSpPr>
          <p:nvPr>
            <p:ph idx="1"/>
          </p:nvPr>
        </p:nvSpPr>
        <p:spPr>
          <a:xfrm>
            <a:off x="457200" y="1600200"/>
            <a:ext cx="8001000" cy="4525963"/>
          </a:xfrm>
        </p:spPr>
        <p:txBody>
          <a:bodyPr/>
          <a:lstStyle/>
          <a:p>
            <a:r>
              <a:rPr lang="en-US" dirty="0" smtClean="0"/>
              <a:t>Question:</a:t>
            </a:r>
            <a:endParaRPr lang="en-CA" dirty="0"/>
          </a:p>
          <a:p>
            <a:pPr lvl="1"/>
            <a:r>
              <a:rPr lang="en-US" dirty="0" smtClean="0"/>
              <a:t>If </a:t>
            </a:r>
            <a:r>
              <a:rPr lang="en-US" i="1" dirty="0" err="1" smtClean="0"/>
              <a:t>D</a:t>
            </a:r>
            <a:r>
              <a:rPr lang="en-US" i="1" baseline="30000" dirty="0" err="1" smtClean="0"/>
              <a:t>n</a:t>
            </a:r>
            <a:r>
              <a:rPr lang="en-US" i="1" dirty="0" err="1" smtClean="0">
                <a:latin typeface="Symbol" panose="05050102010706020507" pitchFamily="18" charset="2"/>
              </a:rPr>
              <a:t>d</a:t>
            </a:r>
            <a:r>
              <a:rPr lang="en-US" dirty="0" smtClean="0"/>
              <a:t> is defined such that</a:t>
            </a:r>
          </a:p>
          <a:p>
            <a:pPr lvl="1"/>
            <a:endParaRPr lang="en-US" dirty="0" smtClean="0"/>
          </a:p>
          <a:p>
            <a:pPr lvl="1"/>
            <a:endParaRPr lang="en-US" dirty="0" smtClean="0"/>
          </a:p>
          <a:p>
            <a:pPr lvl="1"/>
            <a:r>
              <a:rPr lang="en-US" dirty="0" smtClean="0"/>
              <a:t>Question: what is </a:t>
            </a:r>
            <a:r>
              <a:rPr lang="en-US" dirty="0" smtClean="0">
                <a:latin typeface="Times New Roman" panose="02020603050405020304" pitchFamily="18" charset="0"/>
              </a:rPr>
              <a:t>span{</a:t>
            </a:r>
            <a:r>
              <a:rPr lang="en-US" i="1" dirty="0" smtClean="0">
                <a:latin typeface="Times New Roman" panose="02020603050405020304" pitchFamily="18" charset="0"/>
              </a:rPr>
              <a:t>D</a:t>
            </a:r>
            <a:r>
              <a:rPr lang="en-US" baseline="30000" dirty="0" smtClean="0">
                <a:latin typeface="Times New Roman" panose="02020603050405020304" pitchFamily="18" charset="0"/>
              </a:rPr>
              <a:t>0</a:t>
            </a:r>
            <a:r>
              <a:rPr lang="en-US" i="1" dirty="0" smtClean="0">
                <a:latin typeface="Symbol" panose="05050102010706020507" pitchFamily="18" charset="2"/>
              </a:rPr>
              <a:t>d</a:t>
            </a:r>
            <a:r>
              <a:rPr lang="en-US" dirty="0" smtClean="0">
                <a:latin typeface="Times New Roman" panose="02020603050405020304" pitchFamily="18" charset="0"/>
              </a:rPr>
              <a:t>,</a:t>
            </a:r>
            <a:r>
              <a:rPr lang="en-US" i="1" dirty="0" smtClean="0">
                <a:latin typeface="Times New Roman" panose="02020603050405020304" pitchFamily="18" charset="0"/>
              </a:rPr>
              <a:t> D</a:t>
            </a:r>
            <a:r>
              <a:rPr lang="en-US" baseline="30000" dirty="0" smtClean="0">
                <a:latin typeface="Times New Roman" panose="02020603050405020304" pitchFamily="18" charset="0"/>
              </a:rPr>
              <a:t>1</a:t>
            </a:r>
            <a:r>
              <a:rPr lang="en-US" i="1" dirty="0" smtClean="0">
                <a:latin typeface="Symbol" panose="05050102010706020507" pitchFamily="18" charset="2"/>
              </a:rPr>
              <a:t>d</a:t>
            </a:r>
            <a:r>
              <a:rPr lang="en-US" dirty="0" smtClean="0">
                <a:latin typeface="Times New Roman" panose="02020603050405020304" pitchFamily="18" charset="0"/>
              </a:rPr>
              <a:t>,</a:t>
            </a:r>
            <a:r>
              <a:rPr lang="en-US" i="1" dirty="0" smtClean="0">
                <a:latin typeface="Times New Roman" panose="02020603050405020304" pitchFamily="18" charset="0"/>
              </a:rPr>
              <a:t> D</a:t>
            </a:r>
            <a:r>
              <a:rPr lang="en-US" baseline="30000" dirty="0" smtClean="0">
                <a:latin typeface="Times New Roman" panose="02020603050405020304" pitchFamily="18" charset="0"/>
              </a:rPr>
              <a:t>2</a:t>
            </a:r>
            <a:r>
              <a:rPr lang="en-US" i="1" dirty="0" smtClean="0">
                <a:latin typeface="Symbol" panose="05050102010706020507" pitchFamily="18" charset="2"/>
              </a:rPr>
              <a:t>d</a:t>
            </a:r>
            <a:r>
              <a:rPr lang="en-US" dirty="0" smtClean="0">
                <a:latin typeface="Times New Roman" panose="02020603050405020304" pitchFamily="18" charset="0"/>
              </a:rPr>
              <a:t>, </a:t>
            </a:r>
            <a:r>
              <a:rPr lang="en-US" i="1" dirty="0" smtClean="0">
                <a:latin typeface="Times New Roman" panose="02020603050405020304" pitchFamily="18" charset="0"/>
              </a:rPr>
              <a:t>D</a:t>
            </a:r>
            <a:r>
              <a:rPr lang="en-US" baseline="30000" dirty="0" smtClean="0">
                <a:latin typeface="Times New Roman" panose="02020603050405020304" pitchFamily="18" charset="0"/>
              </a:rPr>
              <a:t>3</a:t>
            </a:r>
            <a:r>
              <a:rPr lang="en-US" i="1" dirty="0" smtClean="0">
                <a:latin typeface="Symbol" panose="05050102010706020507" pitchFamily="18" charset="2"/>
              </a:rPr>
              <a:t>d</a:t>
            </a:r>
            <a:r>
              <a:rPr lang="en-US" dirty="0" smtClean="0">
                <a:latin typeface="Times New Roman" panose="02020603050405020304" pitchFamily="18" charset="0"/>
              </a:rPr>
              <a:t>, </a:t>
            </a:r>
            <a:r>
              <a:rPr lang="en-US" i="1" dirty="0" smtClean="0">
                <a:latin typeface="Times New Roman" panose="02020603050405020304" pitchFamily="18" charset="0"/>
              </a:rPr>
              <a:t>D</a:t>
            </a:r>
            <a:r>
              <a:rPr lang="en-US" baseline="30000" dirty="0" smtClean="0">
                <a:latin typeface="Times New Roman" panose="02020603050405020304" pitchFamily="18" charset="0"/>
              </a:rPr>
              <a:t>4</a:t>
            </a:r>
            <a:r>
              <a:rPr lang="en-US" i="1" dirty="0" smtClean="0">
                <a:latin typeface="Symbol" panose="05050102010706020507" pitchFamily="18" charset="2"/>
              </a:rPr>
              <a:t>d</a:t>
            </a:r>
            <a:r>
              <a:rPr lang="en-US" dirty="0">
                <a:latin typeface="Times New Roman" panose="02020603050405020304" pitchFamily="18" charset="0"/>
              </a:rPr>
              <a:t> , </a:t>
            </a:r>
            <a:r>
              <a:rPr lang="en-US" i="1" dirty="0" smtClean="0">
                <a:latin typeface="Times New Roman" panose="02020603050405020304" pitchFamily="18" charset="0"/>
              </a:rPr>
              <a:t>D</a:t>
            </a:r>
            <a:r>
              <a:rPr lang="en-US" baseline="30000" dirty="0" smtClean="0">
                <a:latin typeface="Times New Roman" panose="02020603050405020304" pitchFamily="18" charset="0"/>
              </a:rPr>
              <a:t>5</a:t>
            </a:r>
            <a:r>
              <a:rPr lang="en-US" i="1" dirty="0" smtClean="0">
                <a:latin typeface="Symbol" panose="05050102010706020507" pitchFamily="18" charset="2"/>
              </a:rPr>
              <a:t>d</a:t>
            </a:r>
            <a:r>
              <a:rPr lang="en-US" dirty="0" smtClean="0">
                <a:latin typeface="Times New Roman" panose="02020603050405020304" pitchFamily="18" charset="0"/>
              </a:rPr>
              <a:t>}?</a:t>
            </a:r>
          </a:p>
          <a:p>
            <a:pPr lvl="1"/>
            <a:endParaRPr lang="en-US" dirty="0" smtClean="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smtClean="0">
              <a:latin typeface="Times New Roman" panose="02020603050405020304" pitchFamily="18" charset="0"/>
            </a:endParaRPr>
          </a:p>
          <a:p>
            <a:pPr lvl="1"/>
            <a:endParaRPr lang="en-US" sz="1600" dirty="0" smtClean="0">
              <a:latin typeface="Times New Roman" panose="02020603050405020304" pitchFamily="18" charset="0"/>
            </a:endParaRPr>
          </a:p>
          <a:p>
            <a:pPr lvl="1"/>
            <a:endParaRPr lang="en-US" dirty="0" smtClean="0"/>
          </a:p>
          <a:p>
            <a:pPr lvl="1"/>
            <a:r>
              <a:rPr lang="en-US" dirty="0" smtClean="0"/>
              <a:t>Thus, the span of these six discrete signals is all signals that are zero if </a:t>
            </a:r>
            <a:r>
              <a:rPr lang="en-US" i="1" dirty="0" smtClean="0">
                <a:latin typeface="Times New Roman" panose="02020603050405020304" pitchFamily="18" charset="0"/>
              </a:rPr>
              <a:t>k</a:t>
            </a:r>
            <a:r>
              <a:rPr lang="en-US" dirty="0" smtClean="0">
                <a:latin typeface="Times New Roman" panose="02020603050405020304" pitchFamily="18" charset="0"/>
              </a:rPr>
              <a:t> &gt; 5</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825292085"/>
              </p:ext>
            </p:extLst>
          </p:nvPr>
        </p:nvGraphicFramePr>
        <p:xfrm>
          <a:off x="2971800" y="2362200"/>
          <a:ext cx="2917825" cy="809625"/>
        </p:xfrm>
        <a:graphic>
          <a:graphicData uri="http://schemas.openxmlformats.org/presentationml/2006/ole">
            <mc:AlternateContent xmlns:mc="http://schemas.openxmlformats.org/markup-compatibility/2006">
              <mc:Choice xmlns:v="urn:schemas-microsoft-com:vml" Requires="v">
                <p:oleObj spid="_x0000_s209933" name="Equation" r:id="rId6" imgW="2768400" imgH="736560" progId="Equation.DSMT4">
                  <p:embed/>
                </p:oleObj>
              </mc:Choice>
              <mc:Fallback>
                <p:oleObj name="Equation" r:id="rId6" imgW="2768400" imgH="736560" progId="Equation.DSMT4">
                  <p:embed/>
                  <p:pic>
                    <p:nvPicPr>
                      <p:cNvPr id="0" name=""/>
                      <p:cNvPicPr>
                        <a:picLocks noChangeAspect="1" noChangeArrowheads="1"/>
                      </p:cNvPicPr>
                      <p:nvPr/>
                    </p:nvPicPr>
                    <p:blipFill>
                      <a:blip r:embed="rId7"/>
                      <a:srcRect/>
                      <a:stretch>
                        <a:fillRect/>
                      </a:stretch>
                    </p:blipFill>
                    <p:spPr bwMode="auto">
                      <a:xfrm>
                        <a:off x="2971800" y="2362200"/>
                        <a:ext cx="2917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848328307"/>
              </p:ext>
            </p:extLst>
          </p:nvPr>
        </p:nvGraphicFramePr>
        <p:xfrm>
          <a:off x="3321050" y="3582988"/>
          <a:ext cx="2409825" cy="2589212"/>
        </p:xfrm>
        <a:graphic>
          <a:graphicData uri="http://schemas.openxmlformats.org/presentationml/2006/ole">
            <mc:AlternateContent xmlns:mc="http://schemas.openxmlformats.org/markup-compatibility/2006">
              <mc:Choice xmlns:v="urn:schemas-microsoft-com:vml" Requires="v">
                <p:oleObj spid="_x0000_s209934" name="Equation" r:id="rId8" imgW="2514600" imgH="2590560" progId="Equation.DSMT4">
                  <p:embed/>
                </p:oleObj>
              </mc:Choice>
              <mc:Fallback>
                <p:oleObj name="Equation" r:id="rId8" imgW="2514600" imgH="2590560" progId="Equation.DSMT4">
                  <p:embed/>
                  <p:pic>
                    <p:nvPicPr>
                      <p:cNvPr id="0" name=""/>
                      <p:cNvPicPr>
                        <a:picLocks noChangeAspect="1" noChangeArrowheads="1"/>
                      </p:cNvPicPr>
                      <p:nvPr/>
                    </p:nvPicPr>
                    <p:blipFill>
                      <a:blip r:embed="rId9"/>
                      <a:srcRect/>
                      <a:stretch>
                        <a:fillRect/>
                      </a:stretch>
                    </p:blipFill>
                    <p:spPr bwMode="auto">
                      <a:xfrm>
                        <a:off x="3321050" y="3582988"/>
                        <a:ext cx="24098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06070375"/>
              </p:ext>
            </p:extLst>
          </p:nvPr>
        </p:nvGraphicFramePr>
        <p:xfrm>
          <a:off x="6248400" y="4191000"/>
          <a:ext cx="2725737" cy="381000"/>
        </p:xfrm>
        <a:graphic>
          <a:graphicData uri="http://schemas.openxmlformats.org/presentationml/2006/ole">
            <mc:AlternateContent xmlns:mc="http://schemas.openxmlformats.org/markup-compatibility/2006">
              <mc:Choice xmlns:v="urn:schemas-microsoft-com:vml" Requires="v">
                <p:oleObj spid="_x0000_s209935" name="Equation" r:id="rId10" imgW="2844720" imgH="380880" progId="Equation.DSMT4">
                  <p:embed/>
                </p:oleObj>
              </mc:Choice>
              <mc:Fallback>
                <p:oleObj name="Equation" r:id="rId10" imgW="2844720" imgH="380880" progId="Equation.DSMT4">
                  <p:embed/>
                  <p:pic>
                    <p:nvPicPr>
                      <p:cNvPr id="0" name=""/>
                      <p:cNvPicPr>
                        <a:picLocks noChangeAspect="1" noChangeArrowheads="1"/>
                      </p:cNvPicPr>
                      <p:nvPr/>
                    </p:nvPicPr>
                    <p:blipFill>
                      <a:blip r:embed="rId11"/>
                      <a:srcRect/>
                      <a:stretch>
                        <a:fillRect/>
                      </a:stretch>
                    </p:blipFill>
                    <p:spPr bwMode="auto">
                      <a:xfrm>
                        <a:off x="6248400" y="4191000"/>
                        <a:ext cx="27257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11636795"/>
      </p:ext>
    </p:extLst>
  </p:cSld>
  <p:clrMapOvr>
    <a:masterClrMapping/>
  </p:clrMapOvr>
  <mc:AlternateContent xmlns:mc="http://schemas.openxmlformats.org/markup-compatibility/2006">
    <mc:Choice xmlns:p14="http://schemas.microsoft.com/office/powerpoint/2010/main" Requires="p14">
      <p:transition spd="slow" p14:dur="2000" advTm="95366"/>
    </mc:Choice>
    <mc:Fallback>
      <p:transition spd="slow" advTm="95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8|27.5"/>
</p:tagLst>
</file>

<file path=ppt/tags/tag10.xml><?xml version="1.0" encoding="utf-8"?>
<p:tagLst xmlns:a="http://schemas.openxmlformats.org/drawingml/2006/main" xmlns:r="http://schemas.openxmlformats.org/officeDocument/2006/relationships" xmlns:p="http://schemas.openxmlformats.org/presentationml/2006/main">
  <p:tag name="TIMING" val="|23.2|56.9"/>
</p:tagLst>
</file>

<file path=ppt/tags/tag2.xml><?xml version="1.0" encoding="utf-8"?>
<p:tagLst xmlns:a="http://schemas.openxmlformats.org/drawingml/2006/main" xmlns:r="http://schemas.openxmlformats.org/officeDocument/2006/relationships" xmlns:p="http://schemas.openxmlformats.org/presentationml/2006/main">
  <p:tag name="TIMING" val="|17"/>
</p:tagLst>
</file>

<file path=ppt/tags/tag3.xml><?xml version="1.0" encoding="utf-8"?>
<p:tagLst xmlns:a="http://schemas.openxmlformats.org/drawingml/2006/main" xmlns:r="http://schemas.openxmlformats.org/officeDocument/2006/relationships" xmlns:p="http://schemas.openxmlformats.org/presentationml/2006/main">
  <p:tag name="TIMING" val="|39|1.3|20.9|46.5"/>
</p:tagLst>
</file>

<file path=ppt/tags/tag4.xml><?xml version="1.0" encoding="utf-8"?>
<p:tagLst xmlns:a="http://schemas.openxmlformats.org/drawingml/2006/main" xmlns:r="http://schemas.openxmlformats.org/officeDocument/2006/relationships" xmlns:p="http://schemas.openxmlformats.org/presentationml/2006/main">
  <p:tag name="TIMING" val="|24.9"/>
</p:tagLst>
</file>

<file path=ppt/tags/tag5.xml><?xml version="1.0" encoding="utf-8"?>
<p:tagLst xmlns:a="http://schemas.openxmlformats.org/drawingml/2006/main" xmlns:r="http://schemas.openxmlformats.org/officeDocument/2006/relationships" xmlns:p="http://schemas.openxmlformats.org/presentationml/2006/main">
  <p:tag name="TIMING" val="|9.9|11.7|13.5|20.4|5.1|25.2|6.2|38.1"/>
</p:tagLst>
</file>

<file path=ppt/tags/tag6.xml><?xml version="1.0" encoding="utf-8"?>
<p:tagLst xmlns:a="http://schemas.openxmlformats.org/drawingml/2006/main" xmlns:r="http://schemas.openxmlformats.org/officeDocument/2006/relationships" xmlns:p="http://schemas.openxmlformats.org/presentationml/2006/main">
  <p:tag name="TIMING" val="|7.5|15.6|7.9|75.9|28.5"/>
</p:tagLst>
</file>

<file path=ppt/tags/tag7.xml><?xml version="1.0" encoding="utf-8"?>
<p:tagLst xmlns:a="http://schemas.openxmlformats.org/drawingml/2006/main" xmlns:r="http://schemas.openxmlformats.org/officeDocument/2006/relationships" xmlns:p="http://schemas.openxmlformats.org/presentationml/2006/main">
  <p:tag name="TIMING" val="|21.2|19.7|22.3|17.9"/>
</p:tagLst>
</file>

<file path=ppt/tags/tag8.xml><?xml version="1.0" encoding="utf-8"?>
<p:tagLst xmlns:a="http://schemas.openxmlformats.org/drawingml/2006/main" xmlns:r="http://schemas.openxmlformats.org/officeDocument/2006/relationships" xmlns:p="http://schemas.openxmlformats.org/presentationml/2006/main">
  <p:tag name="TIMING" val="|22.2|15.9|26.6|9.9|28.5|13.4|36.4"/>
</p:tagLst>
</file>

<file path=ppt/tags/tag9.xml><?xml version="1.0" encoding="utf-8"?>
<p:tagLst xmlns:a="http://schemas.openxmlformats.org/drawingml/2006/main" xmlns:r="http://schemas.openxmlformats.org/officeDocument/2006/relationships" xmlns:p="http://schemas.openxmlformats.org/presentationml/2006/main">
  <p:tag name="TIMING" val="|7.2|21.7|32.8|2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24761</TotalTime>
  <Words>927</Words>
  <Application>Microsoft Office PowerPoint</Application>
  <PresentationFormat>On-screen Show (4:3)</PresentationFormat>
  <Paragraphs>155</Paragraphs>
  <Slides>17</Slides>
  <Notes>0</Notes>
  <HiddenSlides>0</HiddenSlides>
  <MMClips>17</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Office Theme</vt:lpstr>
      <vt:lpstr>MathType 6.0 Equation</vt:lpstr>
      <vt:lpstr>3.3 Examples of subspaces</vt:lpstr>
      <vt:lpstr>Introduction</vt:lpstr>
      <vt:lpstr>The span of a set of vectors</vt:lpstr>
      <vt:lpstr>Polynomials</vt:lpstr>
      <vt:lpstr>Polynomials</vt:lpstr>
      <vt:lpstr>Discrete signals</vt:lpstr>
      <vt:lpstr>Discrete signals</vt:lpstr>
      <vt:lpstr>Discrete signals</vt:lpstr>
      <vt:lpstr>Discrete signals</vt:lpstr>
      <vt:lpstr>Discrete signals</vt:lpstr>
      <vt:lpstr>Polynomials</vt:lpstr>
      <vt:lpstr>Polynomials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506</cp:revision>
  <dcterms:created xsi:type="dcterms:W3CDTF">2020-04-30T19:27:29Z</dcterms:created>
  <dcterms:modified xsi:type="dcterms:W3CDTF">2020-09-29T02:20:40Z</dcterms:modified>
</cp:coreProperties>
</file>